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293" r:id="rId3"/>
    <p:sldId id="289" r:id="rId4"/>
    <p:sldId id="285" r:id="rId5"/>
    <p:sldId id="257" r:id="rId6"/>
    <p:sldId id="260" r:id="rId7"/>
    <p:sldId id="282" r:id="rId8"/>
    <p:sldId id="281" r:id="rId9"/>
    <p:sldId id="261" r:id="rId10"/>
    <p:sldId id="262" r:id="rId11"/>
    <p:sldId id="266" r:id="rId12"/>
    <p:sldId id="267" r:id="rId13"/>
    <p:sldId id="269" r:id="rId14"/>
    <p:sldId id="274" r:id="rId15"/>
    <p:sldId id="284" r:id="rId16"/>
    <p:sldId id="270" r:id="rId17"/>
    <p:sldId id="271" r:id="rId18"/>
    <p:sldId id="272" r:id="rId19"/>
    <p:sldId id="273" r:id="rId20"/>
    <p:sldId id="280" r:id="rId21"/>
    <p:sldId id="275" r:id="rId22"/>
    <p:sldId id="277" r:id="rId23"/>
    <p:sldId id="276" r:id="rId24"/>
    <p:sldId id="290" r:id="rId25"/>
    <p:sldId id="278" r:id="rId26"/>
    <p:sldId id="291" r:id="rId27"/>
    <p:sldId id="292" r:id="rId2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58" autoAdjust="0"/>
    <p:restoredTop sz="94660"/>
  </p:normalViewPr>
  <p:slideViewPr>
    <p:cSldViewPr>
      <p:cViewPr>
        <p:scale>
          <a:sx n="76" d="100"/>
          <a:sy n="76" d="100"/>
        </p:scale>
        <p:origin x="-1290" y="-5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DC32C2-FB6D-45BB-AC93-624BE3713F05}" type="datetimeFigureOut">
              <a:rPr lang="es-ES" smtClean="0"/>
              <a:pPr/>
              <a:t>07/02/2014</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65B0AC-4EF0-4236-9B30-936D995E95D4}" type="slidenum">
              <a:rPr lang="es-ES" smtClean="0"/>
              <a:pPr/>
              <a:t>‹Nº›</a:t>
            </a:fld>
            <a:endParaRPr lang="es-ES"/>
          </a:p>
        </p:txBody>
      </p:sp>
    </p:spTree>
    <p:extLst>
      <p:ext uri="{BB962C8B-B14F-4D97-AF65-F5344CB8AC3E}">
        <p14:creationId xmlns:p14="http://schemas.microsoft.com/office/powerpoint/2010/main" xmlns="" val="1311395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smtClean="0"/>
          </a:p>
          <a:p>
            <a:endParaRPr lang="es-ES" dirty="0"/>
          </a:p>
        </p:txBody>
      </p:sp>
      <p:sp>
        <p:nvSpPr>
          <p:cNvPr id="4" name="3 Marcador de número de diapositiva"/>
          <p:cNvSpPr>
            <a:spLocks noGrp="1"/>
          </p:cNvSpPr>
          <p:nvPr>
            <p:ph type="sldNum" sz="quarter" idx="10"/>
          </p:nvPr>
        </p:nvSpPr>
        <p:spPr/>
        <p:txBody>
          <a:bodyPr/>
          <a:lstStyle/>
          <a:p>
            <a:fld id="{0F65B0AC-4EF0-4236-9B30-936D995E95D4}" type="slidenum">
              <a:rPr lang="es-ES" smtClean="0"/>
              <a:pPr/>
              <a:t>1</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2"/>
      </p:bgRef>
    </p:bg>
    <p:spTree>
      <p:nvGrpSpPr>
        <p:cNvPr id="1" name=""/>
        <p:cNvGrpSpPr/>
        <p:nvPr/>
      </p:nvGrpSpPr>
      <p:grpSpPr>
        <a:xfrm>
          <a:off x="0" y="0"/>
          <a:ext cx="0" cy="0"/>
          <a:chOff x="0" y="0"/>
          <a:chExt cx="0" cy="0"/>
        </a:xfrm>
      </p:grpSpPr>
      <p:sp>
        <p:nvSpPr>
          <p:cNvPr id="15" name="14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Rectángulo"/>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Subtítulo"/>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p:txBody>
          <a:bodyPr/>
          <a:lstStyle/>
          <a:p>
            <a:fld id="{D34F08C9-BD97-4B1B-895D-0134B83AEC22}" type="datetimeFigureOut">
              <a:rPr lang="es-ES" smtClean="0"/>
              <a:pPr/>
              <a:t>07/02/2014</a:t>
            </a:fld>
            <a:endParaRPr lang="es-ES"/>
          </a:p>
        </p:txBody>
      </p:sp>
      <p:sp>
        <p:nvSpPr>
          <p:cNvPr id="17" name="16 Marcador de pie de página"/>
          <p:cNvSpPr>
            <a:spLocks noGrp="1"/>
          </p:cNvSpPr>
          <p:nvPr>
            <p:ph type="ftr" sz="quarter" idx="11"/>
          </p:nvPr>
        </p:nvSpPr>
        <p:spPr/>
        <p:txBody>
          <a:bodyPr/>
          <a:lstStyle/>
          <a:p>
            <a:endParaRPr lang="es-ES"/>
          </a:p>
        </p:txBody>
      </p:sp>
      <p:sp>
        <p:nvSpPr>
          <p:cNvPr id="7" name="6 Conector recto"/>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Rectángulo"/>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Elipse"/>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Elipse"/>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Marcador de número de diapositiva"/>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0A27BFB-8138-412A-B6A3-286919ECF75F}" type="slidenum">
              <a:rPr lang="es-ES" smtClean="0"/>
              <a:pPr/>
              <a:t>‹Nº›</a:t>
            </a:fld>
            <a:endParaRPr lang="es-ES"/>
          </a:p>
        </p:txBody>
      </p:sp>
      <p:sp>
        <p:nvSpPr>
          <p:cNvPr id="8" name="7 Título"/>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D34F08C9-BD97-4B1B-895D-0134B83AEC22}" type="datetimeFigureOut">
              <a:rPr lang="es-ES" smtClean="0"/>
              <a:pPr/>
              <a:t>07/02/2014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0A27BFB-8138-412A-B6A3-286919ECF75F}"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bg>
      <p:bgRef idx="1001">
        <a:schemeClr val="bg2"/>
      </p:bgRef>
    </p:bg>
    <p:spTree>
      <p:nvGrpSpPr>
        <p:cNvPr id="1" name=""/>
        <p:cNvGrpSpPr/>
        <p:nvPr/>
      </p:nvGrpSpPr>
      <p:grpSpPr>
        <a:xfrm>
          <a:off x="0" y="0"/>
          <a:ext cx="0" cy="0"/>
          <a:chOff x="0" y="0"/>
          <a:chExt cx="0" cy="0"/>
        </a:xfrm>
      </p:grpSpPr>
      <p:sp>
        <p:nvSpPr>
          <p:cNvPr id="7" name="6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Rectángulo"/>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Rectángulo"/>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Rectángulo"/>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Rectángulo"/>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Conector recto"/>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13 Elipse"/>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Elipse"/>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Marcador de número de diapositiva"/>
          <p:cNvSpPr>
            <a:spLocks noGrp="1"/>
          </p:cNvSpPr>
          <p:nvPr>
            <p:ph type="sldNum" sz="quarter" idx="12"/>
          </p:nvPr>
        </p:nvSpPr>
        <p:spPr>
          <a:xfrm>
            <a:off x="6915912" y="3009901"/>
            <a:ext cx="457200" cy="441325"/>
          </a:xfrm>
        </p:spPr>
        <p:txBody>
          <a:bodyPr/>
          <a:lstStyle/>
          <a:p>
            <a:fld id="{B0A27BFB-8138-412A-B6A3-286919ECF75F}" type="slidenum">
              <a:rPr lang="es-ES" smtClean="0"/>
              <a:pPr/>
              <a:t>‹Nº›</a:t>
            </a:fld>
            <a:endParaRPr lang="es-ES"/>
          </a:p>
        </p:txBody>
      </p:sp>
      <p:sp>
        <p:nvSpPr>
          <p:cNvPr id="3" name="2 Marcador de texto vertical"/>
          <p:cNvSpPr>
            <a:spLocks noGrp="1"/>
          </p:cNvSpPr>
          <p:nvPr>
            <p:ph type="body" orient="vert" idx="1"/>
          </p:nvPr>
        </p:nvSpPr>
        <p:spPr>
          <a:xfrm>
            <a:off x="304800" y="304800"/>
            <a:ext cx="6553200" cy="5821366"/>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D34F08C9-BD97-4B1B-895D-0134B83AEC22}" type="datetimeFigureOut">
              <a:rPr lang="es-ES" smtClean="0"/>
              <a:pPr/>
              <a:t>07/02/2014</a:t>
            </a:fld>
            <a:endParaRPr lang="es-ES"/>
          </a:p>
        </p:txBody>
      </p:sp>
      <p:sp>
        <p:nvSpPr>
          <p:cNvPr id="5" name="4 Marcador de pie de página"/>
          <p:cNvSpPr>
            <a:spLocks noGrp="1"/>
          </p:cNvSpPr>
          <p:nvPr>
            <p:ph type="ftr" sz="quarter" idx="11"/>
          </p:nvPr>
        </p:nvSpPr>
        <p:spPr/>
        <p:txBody>
          <a:bodyPr/>
          <a:lstStyle/>
          <a:p>
            <a:endParaRPr lang="es-ES"/>
          </a:p>
        </p:txBody>
      </p:sp>
      <p:sp>
        <p:nvSpPr>
          <p:cNvPr id="2" name="1 Título vertical"/>
          <p:cNvSpPr>
            <a:spLocks noGrp="1"/>
          </p:cNvSpPr>
          <p:nvPr>
            <p:ph type="title" orient="vert"/>
          </p:nvPr>
        </p:nvSpPr>
        <p:spPr>
          <a:xfrm>
            <a:off x="7391400" y="304801"/>
            <a:ext cx="1447800" cy="5851525"/>
          </a:xfrm>
        </p:spPr>
        <p:txBody>
          <a:bodyPr vert="eaVert"/>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solidFill>
                  <a:schemeClr val="accent3">
                    <a:shade val="75000"/>
                  </a:schemeClr>
                </a:solidFill>
              </a:defRPr>
            </a:lvl1p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fld id="{D34F08C9-BD97-4B1B-895D-0134B83AEC22}" type="datetimeFigureOut">
              <a:rPr lang="es-ES" smtClean="0"/>
              <a:pPr/>
              <a:t>07/02/2014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a:xfrm>
            <a:off x="4361688" y="1026372"/>
            <a:ext cx="457200" cy="441325"/>
          </a:xfrm>
        </p:spPr>
        <p:txBody>
          <a:bodyPr/>
          <a:lstStyle/>
          <a:p>
            <a:fld id="{B0A27BFB-8138-412A-B6A3-286919ECF75F}" type="slidenum">
              <a:rPr lang="es-ES" smtClean="0"/>
              <a:pPr/>
              <a:t>‹Nº›</a:t>
            </a:fld>
            <a:endParaRPr lang="es-ES"/>
          </a:p>
        </p:txBody>
      </p:sp>
      <p:sp>
        <p:nvSpPr>
          <p:cNvPr id="8" name="7 Marcador de contenido"/>
          <p:cNvSpPr>
            <a:spLocks noGrp="1"/>
          </p:cNvSpPr>
          <p:nvPr>
            <p:ph sz="quarter" idx="1"/>
          </p:nvPr>
        </p:nvSpPr>
        <p:spPr>
          <a:xfrm>
            <a:off x="301752" y="1527048"/>
            <a:ext cx="850392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1"/>
      </p:bgRef>
    </p:bg>
    <p:spTree>
      <p:nvGrpSpPr>
        <p:cNvPr id="1" name=""/>
        <p:cNvGrpSpPr/>
        <p:nvPr/>
      </p:nvGrpSpPr>
      <p:grpSpPr>
        <a:xfrm>
          <a:off x="0" y="0"/>
          <a:ext cx="0" cy="0"/>
          <a:chOff x="0" y="0"/>
          <a:chExt cx="0" cy="0"/>
        </a:xfrm>
      </p:grpSpPr>
      <p:sp>
        <p:nvSpPr>
          <p:cNvPr id="17" name="16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Rectángulo"/>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Marcador de texto"/>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13" name="12 Rectángulo"/>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Rectángulo"/>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4 Marcador de pie de página"/>
          <p:cNvSpPr>
            <a:spLocks noGrp="1"/>
          </p:cNvSpPr>
          <p:nvPr>
            <p:ph type="ftr" sz="quarter" idx="11"/>
          </p:nvPr>
        </p:nvSpPr>
        <p:spPr/>
        <p:txBody>
          <a:bodyPr/>
          <a:lstStyle/>
          <a:p>
            <a:endParaRPr lang="es-ES"/>
          </a:p>
        </p:txBody>
      </p:sp>
      <p:sp>
        <p:nvSpPr>
          <p:cNvPr id="4" name="3 Marcador de fecha"/>
          <p:cNvSpPr>
            <a:spLocks noGrp="1"/>
          </p:cNvSpPr>
          <p:nvPr>
            <p:ph type="dt" sz="half" idx="10"/>
          </p:nvPr>
        </p:nvSpPr>
        <p:spPr/>
        <p:txBody>
          <a:bodyPr/>
          <a:lstStyle/>
          <a:p>
            <a:fld id="{D34F08C9-BD97-4B1B-895D-0134B83AEC22}" type="datetimeFigureOut">
              <a:rPr lang="es-ES" smtClean="0"/>
              <a:pPr/>
              <a:t>07/02/2014</a:t>
            </a:fld>
            <a:endParaRPr lang="es-ES"/>
          </a:p>
        </p:txBody>
      </p:sp>
      <p:sp>
        <p:nvSpPr>
          <p:cNvPr id="8" name="7 Conector recto"/>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Elipse"/>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Elipse"/>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Marcador de número de diapositiva"/>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0A27BFB-8138-412A-B6A3-286919ECF75F}" type="slidenum">
              <a:rPr lang="es-ES" smtClean="0"/>
              <a:pPr/>
              <a:t>‹Nº›</a:t>
            </a:fld>
            <a:endParaRPr lang="es-ES"/>
          </a:p>
        </p:txBody>
      </p:sp>
      <p:sp>
        <p:nvSpPr>
          <p:cNvPr id="2" name="1 Título"/>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301752" y="228600"/>
            <a:ext cx="8534400" cy="758952"/>
          </a:xfrm>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a:xfrm>
            <a:off x="5791200" y="6409944"/>
            <a:ext cx="3044952" cy="365760"/>
          </a:xfrm>
        </p:spPr>
        <p:txBody>
          <a:bodyPr/>
          <a:lstStyle/>
          <a:p>
            <a:fld id="{D34F08C9-BD97-4B1B-895D-0134B83AEC22}" type="datetimeFigureOut">
              <a:rPr lang="es-ES" smtClean="0"/>
              <a:pPr/>
              <a:t>07/02/2014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B0A27BFB-8138-412A-B6A3-286919ECF75F}" type="slidenum">
              <a:rPr lang="es-ES" smtClean="0"/>
              <a:pPr/>
              <a:t>‹Nº›</a:t>
            </a:fld>
            <a:endParaRPr lang="es-ES"/>
          </a:p>
        </p:txBody>
      </p:sp>
      <p:sp>
        <p:nvSpPr>
          <p:cNvPr id="8" name="7 Conector recto"/>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Marcador de contenido"/>
          <p:cNvSpPr>
            <a:spLocks noGrp="1"/>
          </p:cNvSpPr>
          <p:nvPr>
            <p:ph sz="half" idx="1"/>
          </p:nvPr>
        </p:nvSpPr>
        <p:spPr>
          <a:xfrm>
            <a:off x="301752" y="1371600"/>
            <a:ext cx="4038600" cy="4681728"/>
          </a:xfrm>
        </p:spPr>
        <p:txBody>
          <a:bodyPr/>
          <a:lstStyle>
            <a:lvl1pPr>
              <a:defRPr sz="2500"/>
            </a:lvl1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2" name="11 Marcador de contenido"/>
          <p:cNvSpPr>
            <a:spLocks noGrp="1"/>
          </p:cNvSpPr>
          <p:nvPr>
            <p:ph sz="half" idx="2"/>
          </p:nvPr>
        </p:nvSpPr>
        <p:spPr>
          <a:xfrm>
            <a:off x="4800600" y="1371600"/>
            <a:ext cx="4038600" cy="4681728"/>
          </a:xfrm>
        </p:spPr>
        <p:txBody>
          <a:bodyPr/>
          <a:lstStyle>
            <a:lvl1pPr>
              <a:defRPr sz="2500"/>
            </a:lvl1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1">
        <a:schemeClr val="bg2"/>
      </p:bgRef>
    </p:bg>
    <p:spTree>
      <p:nvGrpSpPr>
        <p:cNvPr id="1" name=""/>
        <p:cNvGrpSpPr/>
        <p:nvPr/>
      </p:nvGrpSpPr>
      <p:grpSpPr>
        <a:xfrm>
          <a:off x="0" y="0"/>
          <a:ext cx="0" cy="0"/>
          <a:chOff x="0" y="0"/>
          <a:chExt cx="0" cy="0"/>
        </a:xfrm>
      </p:grpSpPr>
      <p:sp>
        <p:nvSpPr>
          <p:cNvPr id="10" name="9 Conector recto"/>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Rectángulo"/>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20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21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Rectángulo"/>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Rectángulo"/>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Marcador de texto"/>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7" name="6 Marcador de fecha"/>
          <p:cNvSpPr>
            <a:spLocks noGrp="1"/>
          </p:cNvSpPr>
          <p:nvPr>
            <p:ph type="dt" sz="half" idx="10"/>
          </p:nvPr>
        </p:nvSpPr>
        <p:spPr/>
        <p:txBody>
          <a:bodyPr/>
          <a:lstStyle/>
          <a:p>
            <a:fld id="{D34F08C9-BD97-4B1B-895D-0134B83AEC22}" type="datetimeFigureOut">
              <a:rPr lang="es-ES" smtClean="0"/>
              <a:pPr/>
              <a:t>07/02/2014</a:t>
            </a:fld>
            <a:endParaRPr lang="es-ES"/>
          </a:p>
        </p:txBody>
      </p:sp>
      <p:sp>
        <p:nvSpPr>
          <p:cNvPr id="8" name="7 Marcador de pie de página"/>
          <p:cNvSpPr>
            <a:spLocks noGrp="1"/>
          </p:cNvSpPr>
          <p:nvPr>
            <p:ph type="ftr" sz="quarter" idx="11"/>
          </p:nvPr>
        </p:nvSpPr>
        <p:spPr>
          <a:xfrm>
            <a:off x="304800" y="6409944"/>
            <a:ext cx="3581400" cy="365760"/>
          </a:xfrm>
        </p:spPr>
        <p:txBody>
          <a:bodyPr/>
          <a:lstStyle/>
          <a:p>
            <a:endParaRPr lang="es-ES"/>
          </a:p>
        </p:txBody>
      </p:sp>
      <p:sp>
        <p:nvSpPr>
          <p:cNvPr id="15" name="14 Conector recto"/>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23 Marcador de contenido"/>
          <p:cNvSpPr>
            <a:spLocks noGrp="1"/>
          </p:cNvSpPr>
          <p:nvPr>
            <p:ph sz="quarter" idx="2"/>
          </p:nvPr>
        </p:nvSpPr>
        <p:spPr>
          <a:xfrm>
            <a:off x="301752" y="2471383"/>
            <a:ext cx="4041648" cy="3818404"/>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6" name="25 Marcador de contenido"/>
          <p:cNvSpPr>
            <a:spLocks noGrp="1"/>
          </p:cNvSpPr>
          <p:nvPr>
            <p:ph sz="quarter" idx="4"/>
          </p:nvPr>
        </p:nvSpPr>
        <p:spPr>
          <a:xfrm>
            <a:off x="4800600" y="2471383"/>
            <a:ext cx="4038600" cy="382219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Elipse"/>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Elipse"/>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Marcador de número de diapositiva"/>
          <p:cNvSpPr>
            <a:spLocks noGrp="1"/>
          </p:cNvSpPr>
          <p:nvPr>
            <p:ph type="sldNum" sz="quarter" idx="12"/>
          </p:nvPr>
        </p:nvSpPr>
        <p:spPr>
          <a:xfrm>
            <a:off x="4343400" y="1042416"/>
            <a:ext cx="457200" cy="441325"/>
          </a:xfrm>
        </p:spPr>
        <p:txBody>
          <a:bodyPr/>
          <a:lstStyle>
            <a:lvl1pPr algn="ctr">
              <a:defRPr/>
            </a:lvl1pPr>
          </a:lstStyle>
          <a:p>
            <a:fld id="{B0A27BFB-8138-412A-B6A3-286919ECF75F}" type="slidenum">
              <a:rPr lang="es-ES" smtClean="0"/>
              <a:pPr/>
              <a:t>‹Nº›</a:t>
            </a:fld>
            <a:endParaRPr lang="es-ES"/>
          </a:p>
        </p:txBody>
      </p:sp>
      <p:sp>
        <p:nvSpPr>
          <p:cNvPr id="23" name="22 Título"/>
          <p:cNvSpPr>
            <a:spLocks noGrp="1"/>
          </p:cNvSpPr>
          <p:nvPr>
            <p:ph type="title"/>
          </p:nvPr>
        </p:nvSpPr>
        <p:spPr/>
        <p:txBody>
          <a:bodyPr rtlCol="0" anchor="b" anchorCtr="0"/>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D34F08C9-BD97-4B1B-895D-0134B83AEC22}" type="datetimeFigureOut">
              <a:rPr lang="es-ES" smtClean="0"/>
              <a:pPr/>
              <a:t>07/02/2014</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a:xfrm>
            <a:off x="4343400" y="1036020"/>
            <a:ext cx="457200" cy="441325"/>
          </a:xfrm>
        </p:spPr>
        <p:txBody>
          <a:bodyPr/>
          <a:lstStyle/>
          <a:p>
            <a:fld id="{B0A27BFB-8138-412A-B6A3-286919ECF75F}"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6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Rectángulo"/>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Rectángulo"/>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5 Rectángulo"/>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1 Marcador de fecha"/>
          <p:cNvSpPr>
            <a:spLocks noGrp="1"/>
          </p:cNvSpPr>
          <p:nvPr>
            <p:ph type="dt" sz="half" idx="10"/>
          </p:nvPr>
        </p:nvSpPr>
        <p:spPr/>
        <p:txBody>
          <a:bodyPr/>
          <a:lstStyle/>
          <a:p>
            <a:fld id="{D34F08C9-BD97-4B1B-895D-0134B83AEC22}" type="datetimeFigureOut">
              <a:rPr lang="es-ES" smtClean="0"/>
              <a:pPr/>
              <a:t>07/02/2014</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a:xfrm>
            <a:off x="4267200" y="6324600"/>
            <a:ext cx="609600" cy="441324"/>
          </a:xfrm>
        </p:spPr>
        <p:txBody>
          <a:bodyPr/>
          <a:lstStyle>
            <a:lvl1pPr>
              <a:defRPr>
                <a:solidFill>
                  <a:srgbClr val="FFFFFF"/>
                </a:solidFill>
              </a:defRPr>
            </a:lvl1pPr>
          </a:lstStyle>
          <a:p>
            <a:fld id="{B0A27BFB-8138-412A-B6A3-286919ECF75F}"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1"/>
      </p:bgRef>
    </p:bg>
    <p:spTree>
      <p:nvGrpSpPr>
        <p:cNvPr id="1" name=""/>
        <p:cNvGrpSpPr/>
        <p:nvPr/>
      </p:nvGrpSpPr>
      <p:grpSpPr>
        <a:xfrm>
          <a:off x="0" y="0"/>
          <a:ext cx="0" cy="0"/>
          <a:chOff x="0" y="0"/>
          <a:chExt cx="0" cy="0"/>
        </a:xfrm>
      </p:grpSpPr>
      <p:sp>
        <p:nvSpPr>
          <p:cNvPr id="19" name="18 Rectángulo"/>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12 Rectángulo"/>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8" name="7 Rectángulo"/>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8 Conector recto"/>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Marcador de contenido"/>
          <p:cNvSpPr>
            <a:spLocks noGrp="1"/>
          </p:cNvSpPr>
          <p:nvPr>
            <p:ph sz="quarter" idx="1"/>
          </p:nvPr>
        </p:nvSpPr>
        <p:spPr>
          <a:xfrm>
            <a:off x="3124200" y="685800"/>
            <a:ext cx="5638800" cy="5410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Elipse"/>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Elipse"/>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Marcador de número de diapositiva"/>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B0A27BFB-8138-412A-B6A3-286919ECF75F}" type="slidenum">
              <a:rPr lang="es-ES" smtClean="0"/>
              <a:pPr/>
              <a:t>‹Nº›</a:t>
            </a:fld>
            <a:endParaRPr lang="es-ES"/>
          </a:p>
        </p:txBody>
      </p:sp>
      <p:sp>
        <p:nvSpPr>
          <p:cNvPr id="21" name="20 Rectángulo"/>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Marcador de fecha"/>
          <p:cNvSpPr>
            <a:spLocks noGrp="1"/>
          </p:cNvSpPr>
          <p:nvPr>
            <p:ph type="dt" sz="half" idx="10"/>
          </p:nvPr>
        </p:nvSpPr>
        <p:spPr/>
        <p:txBody>
          <a:bodyPr/>
          <a:lstStyle/>
          <a:p>
            <a:fld id="{D34F08C9-BD97-4B1B-895D-0134B83AEC22}" type="datetimeFigureOut">
              <a:rPr lang="es-ES" smtClean="0"/>
              <a:pPr/>
              <a:t>07/02/2014</a:t>
            </a:fld>
            <a:endParaRPr lang="es-ES"/>
          </a:p>
        </p:txBody>
      </p:sp>
      <p:sp>
        <p:nvSpPr>
          <p:cNvPr id="6" name="5 Marcador de pie de página"/>
          <p:cNvSpPr>
            <a:spLocks noGrp="1"/>
          </p:cNvSpPr>
          <p:nvPr>
            <p:ph type="ftr" sz="quarter" idx="11"/>
          </p:nvPr>
        </p:nvSpPr>
        <p:spPr>
          <a:xfrm>
            <a:off x="301752" y="6410848"/>
            <a:ext cx="3383280" cy="365760"/>
          </a:xfrm>
        </p:spPr>
        <p:txBody>
          <a:bodyPr/>
          <a:lstStyle/>
          <a:p>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1" name="20 Conector recto"/>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Rectángulo"/>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19 Rectángulo"/>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Rectángulo"/>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Rectángulo"/>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11 Elipse"/>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Elipse"/>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Marcador de número de diapositiva"/>
          <p:cNvSpPr>
            <a:spLocks noGrp="1"/>
          </p:cNvSpPr>
          <p:nvPr>
            <p:ph type="sldNum" sz="quarter" idx="12"/>
          </p:nvPr>
        </p:nvSpPr>
        <p:spPr>
          <a:xfrm>
            <a:off x="1371600" y="312738"/>
            <a:ext cx="457200" cy="441325"/>
          </a:xfrm>
        </p:spPr>
        <p:txBody>
          <a:bodyPr/>
          <a:lstStyle/>
          <a:p>
            <a:fld id="{B0A27BFB-8138-412A-B6A3-286919ECF75F}" type="slidenum">
              <a:rPr lang="es-ES" smtClean="0"/>
              <a:pPr/>
              <a:t>‹Nº›</a:t>
            </a:fld>
            <a:endParaRPr lang="es-ES"/>
          </a:p>
        </p:txBody>
      </p:sp>
      <p:sp>
        <p:nvSpPr>
          <p:cNvPr id="2" name="1 Título"/>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3000375" y="609600"/>
            <a:ext cx="5867400" cy="4267200"/>
          </a:xfrm>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22" name="21 Rectángulo"/>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Marcador de fecha"/>
          <p:cNvSpPr>
            <a:spLocks noGrp="1"/>
          </p:cNvSpPr>
          <p:nvPr>
            <p:ph type="dt" sz="half" idx="10"/>
          </p:nvPr>
        </p:nvSpPr>
        <p:spPr>
          <a:xfrm>
            <a:off x="5788152" y="6404984"/>
            <a:ext cx="3044952" cy="365760"/>
          </a:xfrm>
        </p:spPr>
        <p:txBody>
          <a:bodyPr/>
          <a:lstStyle/>
          <a:p>
            <a:fld id="{D34F08C9-BD97-4B1B-895D-0134B83AEC22}" type="datetimeFigureOut">
              <a:rPr lang="es-ES" smtClean="0"/>
              <a:pPr/>
              <a:t>07/02/2014</a:t>
            </a:fld>
            <a:endParaRPr lang="es-ES"/>
          </a:p>
        </p:txBody>
      </p:sp>
      <p:sp>
        <p:nvSpPr>
          <p:cNvPr id="6" name="5 Marcador de pie de página"/>
          <p:cNvSpPr>
            <a:spLocks noGrp="1"/>
          </p:cNvSpPr>
          <p:nvPr>
            <p:ph type="ftr" sz="quarter" idx="11"/>
          </p:nvPr>
        </p:nvSpPr>
        <p:spPr>
          <a:xfrm>
            <a:off x="301752" y="6410848"/>
            <a:ext cx="3584448" cy="365760"/>
          </a:xfrm>
        </p:spPr>
        <p:txBody>
          <a:bodyPr/>
          <a:lstStyle/>
          <a:p>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16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Rectángulo"/>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Marcador de fecha"/>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D34F08C9-BD97-4B1B-895D-0134B83AEC22}" type="datetimeFigureOut">
              <a:rPr lang="es-ES" smtClean="0"/>
              <a:pPr/>
              <a:t>07/02/2014</a:t>
            </a:fld>
            <a:endParaRPr lang="es-ES"/>
          </a:p>
        </p:txBody>
      </p:sp>
      <p:sp>
        <p:nvSpPr>
          <p:cNvPr id="3" name="2 Marcador de pie de página"/>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s-ES"/>
          </a:p>
        </p:txBody>
      </p:sp>
      <p:sp>
        <p:nvSpPr>
          <p:cNvPr id="8" name="7 Rectángulo"/>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9 Conector recto"/>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11 Elipse"/>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Elipse"/>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Marcador de número de diapositiva"/>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0A27BFB-8138-412A-B6A3-286919ECF75F}" type="slidenum">
              <a:rPr lang="es-ES" smtClean="0"/>
              <a:pPr/>
              <a:t>‹Nº›</a:t>
            </a:fld>
            <a:endParaRPr lang="es-ES"/>
          </a:p>
        </p:txBody>
      </p:sp>
      <p:sp>
        <p:nvSpPr>
          <p:cNvPr id="22" name="21 Marcador de título"/>
          <p:cNvSpPr>
            <a:spLocks noGrp="1"/>
          </p:cNvSpPr>
          <p:nvPr>
            <p:ph type="title"/>
          </p:nvPr>
        </p:nvSpPr>
        <p:spPr>
          <a:xfrm>
            <a:off x="301752" y="228600"/>
            <a:ext cx="8534400" cy="758952"/>
          </a:xfrm>
          <a:prstGeom prst="rect">
            <a:avLst/>
          </a:prstGeom>
        </p:spPr>
        <p:txBody>
          <a:bodyPr vert="horz" anchor="b">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gustavo.usma@medellin.gov.co" TargetMode="External"/><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hyperlink" Target="mailto:melisa.palacios@medellin.gov.co"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14282" y="2857496"/>
            <a:ext cx="8715436" cy="3571900"/>
          </a:xfrm>
        </p:spPr>
        <p:txBody>
          <a:bodyPr>
            <a:normAutofit/>
          </a:bodyPr>
          <a:lstStyle/>
          <a:p>
            <a:pPr marL="182880">
              <a:defRPr/>
            </a:pPr>
            <a:r>
              <a:rPr lang="es-CO" altLang="es-ES" sz="2000" b="1" dirty="0" smtClean="0">
                <a:solidFill>
                  <a:schemeClr val="bg2">
                    <a:lumMod val="10000"/>
                  </a:schemeClr>
                </a:solidFill>
              </a:rPr>
              <a:t>Estrategia de promoción de control social a la gestión pública y ejecución de actividades de control social del programa de planeación local y presupuesto participativo</a:t>
            </a:r>
            <a:br>
              <a:rPr lang="es-CO" altLang="es-ES" sz="2000" b="1" dirty="0" smtClean="0">
                <a:solidFill>
                  <a:schemeClr val="bg2">
                    <a:lumMod val="10000"/>
                  </a:schemeClr>
                </a:solidFill>
              </a:rPr>
            </a:br>
            <a:r>
              <a:rPr lang="es-CO" altLang="es-ES" sz="2000" b="1" dirty="0" smtClean="0">
                <a:solidFill>
                  <a:schemeClr val="bg2">
                    <a:lumMod val="10000"/>
                  </a:schemeClr>
                </a:solidFill>
              </a:rPr>
              <a:t/>
            </a:r>
            <a:br>
              <a:rPr lang="es-CO" altLang="es-ES" sz="2000" b="1" dirty="0" smtClean="0">
                <a:solidFill>
                  <a:schemeClr val="bg2">
                    <a:lumMod val="10000"/>
                  </a:schemeClr>
                </a:solidFill>
              </a:rPr>
            </a:br>
            <a:r>
              <a:rPr lang="es-CO" altLang="es-ES" sz="2000" b="1" dirty="0" smtClean="0">
                <a:solidFill>
                  <a:schemeClr val="bg2">
                    <a:lumMod val="10000"/>
                  </a:schemeClr>
                </a:solidFill>
              </a:rPr>
              <a:t>Comuna 5 – Medellín</a:t>
            </a:r>
            <a:r>
              <a:rPr lang="es-CO" altLang="es-ES" sz="2000" dirty="0" smtClean="0">
                <a:solidFill>
                  <a:schemeClr val="tx1"/>
                </a:solidFill>
                <a:latin typeface="Bookman Old Style" pitchFamily="18" charset="0"/>
              </a:rPr>
              <a:t/>
            </a:r>
            <a:br>
              <a:rPr lang="es-CO" altLang="es-ES" sz="2000" dirty="0" smtClean="0">
                <a:solidFill>
                  <a:schemeClr val="tx1"/>
                </a:solidFill>
                <a:latin typeface="Bookman Old Style" pitchFamily="18" charset="0"/>
              </a:rPr>
            </a:br>
            <a:r>
              <a:rPr lang="es-CO" altLang="es-ES" sz="2000" dirty="0" smtClean="0">
                <a:solidFill>
                  <a:schemeClr val="tx1"/>
                </a:solidFill>
                <a:latin typeface="Bookman Old Style" pitchFamily="18" charset="0"/>
              </a:rPr>
              <a:t/>
            </a:r>
            <a:br>
              <a:rPr lang="es-CO" altLang="es-ES" sz="2000" dirty="0" smtClean="0">
                <a:solidFill>
                  <a:schemeClr val="tx1"/>
                </a:solidFill>
                <a:latin typeface="Bookman Old Style" pitchFamily="18" charset="0"/>
              </a:rPr>
            </a:br>
            <a:r>
              <a:rPr lang="es-CO" sz="2000" b="1" dirty="0" smtClean="0">
                <a:solidFill>
                  <a:schemeClr val="bg2">
                    <a:lumMod val="50000"/>
                  </a:schemeClr>
                </a:solidFill>
                <a:latin typeface="+mn-lt"/>
              </a:rPr>
              <a:t>Convenio entre la Secretaría de Participación Ciudadana de la Alcaldía de Medellín, la Universidad de Antioquia, y la Junta de Acción Comunal del barrio Castilla</a:t>
            </a:r>
            <a:r>
              <a:rPr lang="es-CO" sz="2000" b="1" dirty="0" smtClean="0"/>
              <a:t/>
            </a:r>
            <a:br>
              <a:rPr lang="es-CO" sz="2000" b="1" dirty="0" smtClean="0"/>
            </a:br>
            <a:r>
              <a:rPr lang="es-CO" altLang="es-ES" sz="2000" dirty="0" smtClean="0">
                <a:solidFill>
                  <a:schemeClr val="tx1"/>
                </a:solidFill>
                <a:latin typeface="Bookman Old Style" pitchFamily="18" charset="0"/>
              </a:rPr>
              <a:t/>
            </a:r>
            <a:br>
              <a:rPr lang="es-CO" altLang="es-ES" sz="2000" dirty="0" smtClean="0">
                <a:solidFill>
                  <a:schemeClr val="tx1"/>
                </a:solidFill>
                <a:latin typeface="Bookman Old Style" pitchFamily="18" charset="0"/>
              </a:rPr>
            </a:br>
            <a:endParaRPr lang="es-CO" altLang="es-ES" sz="2000" dirty="0" smtClean="0">
              <a:solidFill>
                <a:schemeClr val="tx1"/>
              </a:solidFill>
              <a:latin typeface="Bookman Old Style" pitchFamily="18" charset="0"/>
            </a:endParaRPr>
          </a:p>
        </p:txBody>
      </p:sp>
      <p:pic>
        <p:nvPicPr>
          <p:cNvPr id="22530" name="Picture 2" descr="https://encrypted-tbn3.gstatic.com/images?q=tbn:ANd9GcReQKLs_e0J4D36A1VC_VV-evZ64exuVfo5z3xoolCpDCkSaNRG-Q"/>
          <p:cNvPicPr>
            <a:picLocks noChangeAspect="1" noChangeArrowheads="1"/>
          </p:cNvPicPr>
          <p:nvPr/>
        </p:nvPicPr>
        <p:blipFill>
          <a:blip r:embed="rId4" cstate="print"/>
          <a:srcRect/>
          <a:stretch>
            <a:fillRect/>
          </a:stretch>
        </p:blipFill>
        <p:spPr bwMode="auto">
          <a:xfrm>
            <a:off x="3714744" y="142852"/>
            <a:ext cx="1657350" cy="2057401"/>
          </a:xfrm>
          <a:prstGeom prst="rect">
            <a:avLst/>
          </a:prstGeom>
          <a:noFill/>
        </p:spPr>
      </p:pic>
    </p:spTree>
  </p:cSld>
  <p:clrMapOvr>
    <a:masterClrMapping/>
  </p:clrMapOvr>
  <p:transition spd="slow" advTm="25000">
    <p:newsflash/>
    <p:sndAc>
      <p:stSnd>
        <p:snd r:embed="rId3" name="camera.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t>CONVENIO DE ASOCIACION</a:t>
            </a:r>
            <a:endParaRPr lang="es-ES" dirty="0"/>
          </a:p>
        </p:txBody>
      </p:sp>
      <p:sp>
        <p:nvSpPr>
          <p:cNvPr id="3" name="2 Marcador de contenido"/>
          <p:cNvSpPr>
            <a:spLocks noGrp="1"/>
          </p:cNvSpPr>
          <p:nvPr>
            <p:ph sz="quarter" idx="1"/>
          </p:nvPr>
        </p:nvSpPr>
        <p:spPr/>
        <p:txBody>
          <a:bodyPr>
            <a:normAutofit fontScale="92500" lnSpcReduction="10000"/>
          </a:bodyPr>
          <a:lstStyle/>
          <a:p>
            <a:pPr marL="0" indent="0" algn="just">
              <a:lnSpc>
                <a:spcPct val="110000"/>
              </a:lnSpc>
              <a:spcBef>
                <a:spcPts val="0"/>
              </a:spcBef>
              <a:buNone/>
            </a:pPr>
            <a:r>
              <a:rPr lang="es-MX" dirty="0"/>
              <a:t>distribución de las copias de cada uno de los videos producidos, para así fortalecer la comunicación comunitaria y permitir que los habitantes de la Comuna 5 Castilla sean, simultáneamente, emisores y receptores de una información legible, oportuna, suficiente y veraz, para promover la movilización y participación en la concertación de propuestas que mejoren la convivencia ciudadana, mediante programas que favorezcan la inclusión, el reconocimiento y la valoración de la diversidad de saberes, de conocimientos y formas de relacionarse.</a:t>
            </a:r>
            <a:endParaRPr lang="es-ES" dirty="0"/>
          </a:p>
          <a:p>
            <a:endParaRPr lang="es-ES" dirty="0"/>
          </a:p>
        </p:txBody>
      </p:sp>
      <p:pic>
        <p:nvPicPr>
          <p:cNvPr id="4" name="3 Imagen" descr="https://encrypted-tbn2.gstatic.com/images?q=tbn:ANd9GcTSw5B3z_EOcqHh5mMXeXd6EASbJOjBR89NT33PCexMysWsZwGK"/>
          <p:cNvPicPr/>
          <p:nvPr/>
        </p:nvPicPr>
        <p:blipFill>
          <a:blip r:embed="rId3" cstate="print"/>
          <a:srcRect/>
          <a:stretch>
            <a:fillRect/>
          </a:stretch>
        </p:blipFill>
        <p:spPr bwMode="auto">
          <a:xfrm>
            <a:off x="214282" y="214290"/>
            <a:ext cx="1238242" cy="1000132"/>
          </a:xfrm>
          <a:prstGeom prst="rect">
            <a:avLst/>
          </a:prstGeom>
          <a:noFill/>
          <a:ln w="9525">
            <a:noFill/>
            <a:miter lim="800000"/>
            <a:headEnd/>
            <a:tailEnd/>
          </a:ln>
        </p:spPr>
      </p:pic>
    </p:spTree>
  </p:cSld>
  <p:clrMapOvr>
    <a:masterClrMapping/>
  </p:clrMapOvr>
  <p:transition spd="slow" advTm="23000">
    <p:newsflash/>
    <p:sndAc>
      <p:stSnd>
        <p:snd r:embed="rId2" name="camera.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smtClean="0"/>
              <a:t>RESPONSABLES DESDE LA ALCALDIA</a:t>
            </a:r>
            <a:endParaRPr lang="es-ES" b="1" dirty="0"/>
          </a:p>
        </p:txBody>
      </p:sp>
      <p:sp>
        <p:nvSpPr>
          <p:cNvPr id="3" name="2 Marcador de contenido"/>
          <p:cNvSpPr>
            <a:spLocks noGrp="1"/>
          </p:cNvSpPr>
          <p:nvPr>
            <p:ph sz="quarter" idx="1"/>
          </p:nvPr>
        </p:nvSpPr>
        <p:spPr/>
        <p:txBody>
          <a:bodyPr>
            <a:normAutofit fontScale="77500" lnSpcReduction="20000"/>
          </a:bodyPr>
          <a:lstStyle/>
          <a:p>
            <a:r>
              <a:rPr lang="es-ES_tradnl" b="1" dirty="0"/>
              <a:t>Interventoría (supervisión del contrato): </a:t>
            </a:r>
            <a:endParaRPr lang="es-ES" dirty="0"/>
          </a:p>
          <a:p>
            <a:r>
              <a:rPr lang="es-ES_tradnl" dirty="0"/>
              <a:t>Nombre</a:t>
            </a:r>
            <a:endParaRPr lang="es-ES" dirty="0"/>
          </a:p>
          <a:p>
            <a:r>
              <a:rPr lang="es-ES_tradnl" dirty="0"/>
              <a:t>Nivel</a:t>
            </a:r>
            <a:endParaRPr lang="es-ES" dirty="0"/>
          </a:p>
          <a:p>
            <a:r>
              <a:rPr lang="es-ES_tradnl" dirty="0"/>
              <a:t>Correo Electrónico</a:t>
            </a:r>
            <a:endParaRPr lang="es-ES" dirty="0"/>
          </a:p>
          <a:p>
            <a:r>
              <a:rPr lang="es-ES_tradnl" dirty="0"/>
              <a:t>Gustavo Alcides Usma </a:t>
            </a:r>
            <a:r>
              <a:rPr lang="es-ES_tradnl" dirty="0" smtClean="0"/>
              <a:t>Herrera</a:t>
            </a:r>
            <a:endParaRPr lang="es-ES" dirty="0"/>
          </a:p>
          <a:p>
            <a:r>
              <a:rPr lang="es-ES_tradnl" dirty="0"/>
              <a:t>Profesional Universitario</a:t>
            </a:r>
            <a:endParaRPr lang="es-ES" dirty="0"/>
          </a:p>
          <a:p>
            <a:r>
              <a:rPr lang="es-ES_tradnl" u="sng" dirty="0">
                <a:hlinkClick r:id="rId3"/>
              </a:rPr>
              <a:t>gustavo.usma@medellin.gov.co</a:t>
            </a:r>
            <a:r>
              <a:rPr lang="es-ES_tradnl" dirty="0"/>
              <a:t> </a:t>
            </a:r>
            <a:endParaRPr lang="es-ES" dirty="0"/>
          </a:p>
          <a:p>
            <a:pPr>
              <a:buNone/>
            </a:pPr>
            <a:endParaRPr lang="es-ES" dirty="0"/>
          </a:p>
          <a:p>
            <a:r>
              <a:rPr lang="es-ES_tradnl" b="1" dirty="0"/>
              <a:t>Acompañamiento desde el Programa de Planeación Local y Presupuesto Participativo:</a:t>
            </a:r>
            <a:endParaRPr lang="es-ES" dirty="0"/>
          </a:p>
          <a:p>
            <a:r>
              <a:rPr lang="es-ES_tradnl" dirty="0"/>
              <a:t>Nombre</a:t>
            </a:r>
            <a:endParaRPr lang="es-ES" dirty="0"/>
          </a:p>
          <a:p>
            <a:r>
              <a:rPr lang="es-ES_tradnl" dirty="0"/>
              <a:t>Correo Electrónico</a:t>
            </a:r>
            <a:endParaRPr lang="es-ES" dirty="0"/>
          </a:p>
          <a:p>
            <a:r>
              <a:rPr lang="es-ES_tradnl" dirty="0"/>
              <a:t>Melisa Palacios Rojas</a:t>
            </a:r>
            <a:endParaRPr lang="es-ES" dirty="0"/>
          </a:p>
          <a:p>
            <a:r>
              <a:rPr lang="es-ES_tradnl" u="sng" dirty="0">
                <a:hlinkClick r:id="rId4"/>
              </a:rPr>
              <a:t>melisa.palacios@medellin.gov.co</a:t>
            </a:r>
            <a:endParaRPr lang="es-ES" dirty="0"/>
          </a:p>
          <a:p>
            <a:pPr>
              <a:buNone/>
            </a:pPr>
            <a:endParaRPr lang="es-ES" dirty="0"/>
          </a:p>
          <a:p>
            <a:endParaRPr lang="es-ES" dirty="0"/>
          </a:p>
        </p:txBody>
      </p:sp>
      <p:pic>
        <p:nvPicPr>
          <p:cNvPr id="4" name="Picture 2"/>
          <p:cNvPicPr>
            <a:picLocks noChangeAspect="1" noChangeArrowheads="1"/>
          </p:cNvPicPr>
          <p:nvPr/>
        </p:nvPicPr>
        <p:blipFill>
          <a:blip r:embed="rId5" cstate="print"/>
          <a:srcRect l="33893" t="40035" r="27435" b="39652"/>
          <a:stretch>
            <a:fillRect/>
          </a:stretch>
        </p:blipFill>
        <p:spPr bwMode="auto">
          <a:xfrm>
            <a:off x="5643570" y="5048261"/>
            <a:ext cx="3143272" cy="1238259"/>
          </a:xfrm>
          <a:prstGeom prst="rect">
            <a:avLst/>
          </a:prstGeom>
          <a:noFill/>
          <a:ln w="9525">
            <a:noFill/>
            <a:miter lim="800000"/>
            <a:headEnd/>
            <a:tailEnd/>
          </a:ln>
          <a:effectLst/>
        </p:spPr>
      </p:pic>
    </p:spTree>
  </p:cSld>
  <p:clrMapOvr>
    <a:masterClrMapping/>
  </p:clrMapOvr>
  <p:transition spd="slow" advTm="23000">
    <p:newsflash/>
    <p:sndAc>
      <p:stSnd>
        <p:snd r:embed="rId2" name="camera.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t>TIEMPO DE EJECUCION</a:t>
            </a:r>
            <a:endParaRPr lang="es-ES" b="1" dirty="0"/>
          </a:p>
        </p:txBody>
      </p:sp>
      <p:sp>
        <p:nvSpPr>
          <p:cNvPr id="3" name="2 Marcador de contenido"/>
          <p:cNvSpPr>
            <a:spLocks noGrp="1"/>
          </p:cNvSpPr>
          <p:nvPr>
            <p:ph sz="quarter" idx="1"/>
          </p:nvPr>
        </p:nvSpPr>
        <p:spPr/>
        <p:txBody>
          <a:bodyPr/>
          <a:lstStyle/>
          <a:p>
            <a:r>
              <a:rPr lang="es-ES" dirty="0" smtClean="0"/>
              <a:t>DOS MESES, CONTADOS A PARTIR DE LA SUSCRIPCION DEL ACTA DE INICIO SIN EXCEDER EL 31 DE DICIEMBRE DE 2013</a:t>
            </a:r>
            <a:endParaRPr lang="es-ES" dirty="0"/>
          </a:p>
        </p:txBody>
      </p:sp>
      <p:pic>
        <p:nvPicPr>
          <p:cNvPr id="4" name="3 Imagen" descr="https://encrypted-tbn1.gstatic.com/images?q=tbn:ANd9GcQrwpOm-mLoeY-hTpcmd9vh0orsUP1IqB-olEIhC7ZNfdo8lKi28Q"/>
          <p:cNvPicPr/>
          <p:nvPr/>
        </p:nvPicPr>
        <p:blipFill>
          <a:blip r:embed="rId3" cstate="print"/>
          <a:srcRect/>
          <a:stretch>
            <a:fillRect/>
          </a:stretch>
        </p:blipFill>
        <p:spPr bwMode="auto">
          <a:xfrm rot="20488597">
            <a:off x="3580571" y="3284606"/>
            <a:ext cx="1762125" cy="2590800"/>
          </a:xfrm>
          <a:prstGeom prst="rect">
            <a:avLst/>
          </a:prstGeom>
          <a:noFill/>
          <a:ln w="9525">
            <a:noFill/>
            <a:miter lim="800000"/>
            <a:headEnd/>
            <a:tailEnd/>
          </a:ln>
        </p:spPr>
      </p:pic>
    </p:spTree>
  </p:cSld>
  <p:clrMapOvr>
    <a:masterClrMapping/>
  </p:clrMapOvr>
  <p:transition spd="slow" advTm="15000">
    <p:newsflash/>
    <p:sndAc>
      <p:stSnd>
        <p:snd r:embed="rId2" name="camera.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t>BENEFICIARIOS DIRECTOS</a:t>
            </a:r>
            <a:endParaRPr lang="es-ES" b="1" dirty="0"/>
          </a:p>
        </p:txBody>
      </p:sp>
      <p:sp>
        <p:nvSpPr>
          <p:cNvPr id="3" name="2 Marcador de contenido"/>
          <p:cNvSpPr>
            <a:spLocks noGrp="1"/>
          </p:cNvSpPr>
          <p:nvPr>
            <p:ph sz="quarter" idx="1"/>
          </p:nvPr>
        </p:nvSpPr>
        <p:spPr/>
        <p:txBody>
          <a:bodyPr/>
          <a:lstStyle/>
          <a:p>
            <a:r>
              <a:rPr lang="es-ES" dirty="0" smtClean="0"/>
              <a:t>TODA LA COMUNIDAD</a:t>
            </a:r>
            <a:endParaRPr lang="es-ES" dirty="0"/>
          </a:p>
        </p:txBody>
      </p:sp>
      <p:sp>
        <p:nvSpPr>
          <p:cNvPr id="12290" name="AutoShape 2" descr="data:image/jpeg;base64,/9j/4AAQSkZJRgABAQAAAQABAAD/2wCEAAkGBxQTEhUUExQWFRUXGRoaGRgYGB0cHhseIBkcHBwfHSAgHCggHhwlHxcXIjEhJSkrLi4uFx8zODMsNygtLiwBCgoKDg0OGhAQGiwcHyQsLCwsLCwsLCwsLCwsLCwsLCwsLCwsLCwsLCwsLCwsLCwsLCwsLCwsLCwsLCw3LCwsLP/AABEIAKkBKwMBIgACEQEDEQH/xAAcAAACAgMBAQAAAAAAAAAAAAAFBgQHAAIDAQj/xABEEAACAQIEBAMEBwYFAwMFAAABAgMAEQQSITEFBkFRE2FxByIygRQjQlKRobEzYnJzwfAkgrLR8RVD4TQ1khYXJUTC/8QAGgEAAgMBAQAAAAAAAAAAAAAAAgMAAQQFBv/EACcRAAICAgIBBAICAwAAAAAAAAABAhEDIQQSMRMiQVEFMhRhI4Gh/9oADAMBAAIRAxEAPwC7Kh47isMIvLIiD94gVvxHECKJ5D9hWb8BVD8FwUvGsc5lkPhLcnqLX0AG2ooJN/BowYVNNt0kXXgeY8LNpHPGT2zC/wAqLkVV3FPZTCMj4RjE6lTa51sRfW9xRjnD2hrg5RDHGZpiB7t+p2FWpNfsW8Hdr09jyPOvbVW3BfaiWnEGMw/0d2IAsSd9twKl81+0YYLErAYswIuWB1+Q61O6B/jZHLrQ+mvRVV//AHcZJws2EMcROjknMf8ALb+tZxX2uPFKP8IfBJ0kZiD+Fv61O0S3xcn0WplrAKT+audxhMLHiVjzrIyra9twT28qlJzXfhox3h7oHyX87b1LixfozSTr+hntWUjcK5+M2BkxfhAZCRlvobedqAD2uu0OeLCF2HxC5yj52qOaDXEy7pFpSS5QWOgFyeugoRy9zRhsazrBIXKWLCxFgdB+lBOUudVx8MpMeR0BzIDe4t3/ACoR7KuMYaR8SYcOIMqqWIYm4ue+1tapSJ6MlFt/BZxoBhuasNJiDh1cmVdxlIpMx/tVZsQYsLhTOF0JuQfkANaXuQMSZeMvIUKFgSVbcVHOmhmPiunKXwXje1YVvvVdcX59xizSJBw8yohsXLEf0qZyZ7Q1xkpgkj8KYA3W9xpvrVqWxT42Tr2Q8+lA8XzVho8QMMznxD0pT5m9ppinEGFg+kPex1IF+2gNJU/EnxHGIZJITC17FG9KpzG4uLKX7fRfoPSui1zt+ldFokZNXo9rKysqyGVlZWVCGVytr69K61yPWqIJ2Bx0rn6S0pVRIyvGdgqki/zsD8684dJI00EpckyuysPs5QpIt5XFQ+ZZrSYiBVkKSqDnhQNkIABzdr61Cw3GQHPgSZRhoQHDAfFe9j2JHbvQOWxij7SzxXtCuXuMLiYVkAIJAuD0NFAaYLPaysrKhDKysrKhDKysrKhAZxrCeNh5Yxu6Mv4i1Uj7MOMJgcXJDMcoN0ue4NqvsjpStzNyBhMYc8qsrn7SGxPrpQSX0acGaEYuM1pnTjPOOEw6KWkDlyAqqblrmquVhHzAxxB90yErfsfh/OnfhvsowUThjncjUa6abX03ozzLyVhMdYyqwYDRlNj89KBqUhmLJhxOle0Vn7ZZ0kxsKwWMgBuV7krl27VvzYv/AOWwgYX9xRr1NhvT3wD2a4PCMJFzu4OmY5gPQWohxLknDT4lcU5k8RdgGsv4WqvTYz+XjjUfpCD7ZEAxGFtYElRtpvUj2uoBw+DQXAUbeVPPMfJeGxjRtMXvGQVytbb5VvzFyjh8ZEsMxfItrZTY6edqLoLXJilFfRXfP6n/AKJhPJ1J/wDi1TIuLQjl9YzIM/hBctxe+btT5PyvA+F+iuGaICwudfxpcwnsnwKBswd79zt6aVTj9BQz4nGpfDsUuUwP+hYj+J6M+yWENw2TMAblr3HrTXw/kfDRYV8KpkMbkk3b3tfO1S+AcsQYOEwRZ8h3zNc/jarjArJyotuvllX+yFffxnYI/wDWoXsrDGLiVtD4Nv8AVVpcu8j4bBmUxGX60ENma41vtp517yvyThcCZTD4h8WwfO2bY+mm9RQLnyottr5r/hW3sUxcMZnWVgrtlylrX0Gu9e8p4gHjUzqwYWJuPL/inPiHspwUsxlIcX1KhrL+lTuDcg4TDTePCHDWtYn3fwtVOLDlysfuf2IHCeN4nimJlU4kYaJNcvugkXt1HlUPk2HLxl0V85AkGfqdNNtKf+J+yvBTTGU51ublQ3uk+lqlcJ9n2Dws4xEYdXAItm93XytVem7sv+XjUP8AVeCsPZ1PHHxabxyBcyAFts3iaGp/HcUknHIijBgCBcU98f8AZtg8XL4rZ1Y75DYH10rzBezTBRSpKgkDR7e9p+lWoMpcrHuX2qHY1utcQRsD+ddlppzdHtZWV4ash7WV5Wr/AI1CG9cjvf5VDk4nCpymVL9RmFx/tXeDEI4ujhwOoIP6VVkE7GvLhwwtkZnJ8W1wQfLU/lSzxHgYjdZGKvimkzql7CUWtdvT+lPXP3EWhwjFcwdjlXLvc7VT/DMJI9hIzhr+7I7Xe3UDt1FCsVuwpZklReXAMIUiBa2dtXtsD1Aokp1qvOSeIPDivoruzRyLmiJNyCurAn8KsNaN6ATs3rK8r2oWZWVlZUIZWVlZUIc8tYRWWr0VZVv6PAKwpW1ZVWWaBbVhr2SgHEeaoY3aMBpHHRP99qqyB0H0rYUs4Pm0ZbzYeWE3tqAdPkTRaPjELOkYkBZwSLeXf8anZE39BC9eZKy/51tV+SHjVzLDS537966OKqz2vLL4kV5Pqcp9wEhs19NvnU2XBNuht5p5tjwjKuUyMwvlHQX1NDcX7Q4coMCNJIwuFPuj0Y9KqOE2YEXZh8JJJ+WpqWvEFUDONSdu34VTkkbI8ZVtlxco81DFxu0iCJ4/jXNmAv5kC9LHO3tICHwcCwcj45BYqvkPOkuXHSph5YoLWlsZWv8AWFR0HTateVuUji4WIU57e4L2ERGxfXXbz3qnL6E5MXV+Qlwrm/HRC4lEut2Vhv6Gra5Y44mMgWVRa5synow3FURHhsagI+jSMiEq7LaxPcXO1G+SebJcNdCPcDgurDXU/ELVabF18F4kfl8qrznPm52kbDwNlVPjkG5P3R+t6aOZuYVw+HWQamQAR+pFxVOrMMu5Ykn3RuxPf8aCcmvACTfhBvhmOMSiRZ2RgTYSOWzW30J0FN/CvaEkkgVlGQBQ0ga4BI3OmgpEwfLyviIkxTmKTQqEIOVT8KHcX6GvObMOMHMzyaREhGKd+hA796GLfyE7+UXksoIvfQ7Gvc1U5jufMTKCuFHhRIBlLftG0HqK7cI56xUbp4jCVGYA5gAy3NtLCi7oJ43RbwNKPOvGZFAhhVndviyfEo+W3rTWj3F+hAIqsMTjiMZxHUqyvGobspjUn9auTKgtjDhsFFHCSURGtq7gOb9yTqaF8LR0EjrMGeMh7BBGGXdhYaHTrWvET4eJWONWmVV8RwCCD2B16EXqdFiWxUkZSPKQCJDaw6e6e/WlrQyW/AW5hjXEYGQ5woKZg33T/Q9Kq3BTghXvoe+46a034TH4Z8I2AnkZGkaRCbHS7m2vpSdxcDCmVJSCIjlv98WuDWnHIxZsbYWeRl8OeNrGIkg23B+IfMCrYwOIDoj6e8oO/cV8yY3j+IxC5QfCjOwHUV1w2PxC2P0iRbCwsR8qCWRWacPGlR9PK1bXqiuWfaHioCFnYTR31zaMo+Qq5+EcSjxESyxNdWFxVKSZJ43HyT6yvBXtEAZWVlZUIQcdjlhjLsdBp317VAwfGs+ZWQxyAXVW66aWOx9KCc2S5phFLIYYCuZXA0LjU5j06adajLHNbw8Q+eO14sQotl7adPxoZSoOMbJfKnEcQRFJK4dcQWuPusC2g7Cy03Kb9df73qquLzz4PDsGdfH8YNAi6kggAtb5k2po4SxMy+C7yED/ABDkkqT2UbX8qGMrJONATmbmUztJErlcJGSkrJ8crbFU8tCDpXHhxxH1ZCJhol2i3Zh3Y33qLx7gc2FcOiCyvKV0urGV8wLHoV/rQtuC6ytJjJUSMjMCxJkcgGy66AXtp2pWSLbJ10PE/MUMbAZrs1tE98ny929vU1GkwKKDiMImaTxFdkBAJsblQTse9BeCwvkeWNosLHFIIwzKHMz6faNioNwOu9ZwSRvpeIOYoFKho11AY3uwpPXowtFh8B40mKUsoZHQ2dG3U7286LketVi/O0GHmxYiQzTu6FUGxsgGra2qOvPOMJ1kiBOuRVDW8r1vhCUloU2kWsDVG+07iWbHSrp9UoA+YvTbhPaBIg+viDdcy9utx0tTCvDcDiS0iiJpZEFzoxFxppUcGvJcJ0yjsHC0gJVXKj4pAD7oPbTXXSnKHlzwcJIXg1dc3iFgzEDX4RrTBw3ASSZgqpAkfuLl2cg3uRU+XCSSlSy5JAMrMHupXr7u1zSGzUpzb2U/gZRcML7XP9B5UzcoYrEMZoY1s0xzNqB4QAt733gbdO9B+JQD6ZLh4YnIFsqrc373py9mOHuZ5XBEhIUoRZlA+9+FHqrGTqSJknFJsGngyHO8n1SKvwqOsmXfYn8KSZOGySYwGJTJDEUDMxtnyn3gAfyo/wA0JMcbKUBJyqVt92/U9PSuKY9oMqH3WPvWI0PnfpXMz8vLB+0XHCgpz5OJolxERsMOpUxFTe52KjqRa2lDuXeDIsWHxeFjDzAt4obS4INxrsbHrWmN4iJ5Y4LWDOGaUmwtre3lRTguPiiXEQE5TGxAPcEAC/fVqPHyZT8kWKjOD8Gw74eWeXNBGrsVCn3lC2Oh63pB4vxH6Q4KraJSfDV9WY30d/wuPWnzijs/DmwhicTBRYKpswXW9/Ok7k7lR8b42aR4UgC3BS7sbbDW/S16025aRVJbZDXEF8scalnbRbaG/mOg86mcWwZgKAlidC8lj7kg1t6XtrtTXyly/D47pHnVRGZGL3ExscthfULXnMmHeXCS+GrKpsxRxaQWNzpuy6VPTcdl+qnoNcnc9h45I8R+1hTMGH/cUDdR3Gl/WuZ8SXG+N4OWCSEhrMGzPcZS1tjYW1pU9n/BTinkY3GWEqptb4xpr0tbamE4iXCZA6+FHI4V87WGgtdb9wL0cnJgQSTJ3IWHRUnlRArSTNp8haj2Insjte5RWOXbUfp60nxcfWBpEw88DI7ZgXYLkPW33q78PjfE5lSQuHb6+a2jAfYQbW1IuKW7+Q0vojcw8wRiBcQ9owUNoD8TPfRr9RvVY8e4nNi5C7Ai73C7k6Wtpv8AKi3tPZ/+oMrgBIkURqR9mwvb51P9nAhSF8biSMiPkTS+U+Q+dH2aRcYp7YpYvAuhyyqYydbbXBrdIFXYnyqyuduErxJFnwVzLD8SMLFh6fpVZvhSUeS7eIrBXiIsV8/Sg/s0480ao7qbmnj2QcWMWKbDE+5NdlHmNTVfYXEAjQg+VM3IEwj4lBJKwCLmA9SLCrh5C5HWWPR9DgVvXOM31710rWzkGVlZWVCAXi+OjQiJk8V3DFUABJy6nelSIlcQFNoIpBpBIdcx69bDfrTjxDhMUzK7rdkzZW7X3odjOVoGhdWQMx1DNvcbfhQTjYcJUCXwkeHklxcjB81gCfeyjTRfwolyRAVhlNxaSZnUb5VNt/OkHASHxCsYcXuCg0QG9rm/pTNypAcHMseZTHiCSQAQFcC5tfvpS4aY3IrjZG4jxjxVd3Y5g7+FF0bw2y3PrpRLhHBUT6yQB55Bdy2x7ADYWFhe3ShL8FT6RjI4xYkh1zdGa5JXyvRHAcVn0WWFQAbGQMLetr3BoJt2FFeyzefgp8Q+FKY4nOZ0yqVLdbZhoaXubI/oUnjRMM86mMKeptYN8v60Y5i4gst8LGf2hymUA5UtY6nYt6VX3NOMZsURmLjDRrDGT1a1ix8yQKPHj7PYqbSQO4eoBMatY3JkfqSdwDRHByXuuGgeW25G/wCZqFg8A72giYB21Zm2QdT61YHLWPiiRcPmswsA4jZUb5kb9d61zyvHpC4w7bEXG8UyqyhWEmxRrad761rg1uB4gb3hlORiCPwI2qysdyrh5w0qYdZZMx1a1mYf0vSHjsIECzLGYbSiOWIkWVjezL+6bfnRQyqfkqUa8Dn7P+KMyS4aU3kg0Q/eTv662ptc2t8tKrPlnGmDFyyCJ5m8ILkXvmvqdh86Z5ONTRw5nQHEO31cCkE5fPWwNYMyXajTjk62cOMcFaBp58GrNiZgADpZQNCdaG8QikV3milKPHGFcgCzvoTm9NRpTNzBmaKAHNE7yILKep3Unt3pV4qHwsE8H7aJQcsm+VidUe2pOuhHagadF9rZz5fyeE+JnJYzNkVQTmcjXQdKY14jhkTJiEETA/s2GZiOgG+lC8CpiiwPh+9Oq3RGF9CCCWtt1ovwrlwYfEnEk+JJIGMgJ+En7l6GMU3sJtoDcagBwss0MoaNGDIcoBtY3Tba/wClQ+VcAgnmWS7NJGMt9c63Go89x8qYONYMx4HE5yG8S9r76nS/e1BuH4eIkTyYjwlgQKjA/bvc6bkWNKljXbRXavJJ4gJYDHHh8Rlz/CHFwB1NyCdqiYYYmJnYyZcS8iRqygZWU31t203t1rMcZHAxWJytB9ZHobaEWWTU+ewovwiDPJhCxvljfIT2uuU+tqam46LfuCb8CUhLO8cyiwlXc31O+4v3rdeH5IJEVi8kilc7b6i3oBrU7FTKgDOwUk2W/fsKgYvjMcLPG+YMED28jfbTcWotsqooTYsW3B4SIJPpABtMGtZZG+GxGu+bSkXHY2aeQvNI0jnUKx90DyHlRjnCVPcw8AdEmcSOzaFmY3BF+1zRvjHLMc8aRQfUyQJYTNoHvqVANid99qbb8CuvyLWEykDRSba6aD0onwPjhwEgJJ8FiA6fPRhQCTg2NhkMTQs57pa1ujVyxnAsRGImxGbwpGsGbW3kQNRvVuJTk1HQzcyzycUnWw8IA3jYgXCD4i3qdvWnLk7hUMOFsEtHbO2cCxI3b8qQ+E4x0b6pFJVTHkOxUm99/KrK4dEZcIUUgFkIv/f4UGTToZhlcaZG4YZcWwmVvo+GufDVQM0gH2m8j01o3Hw+IZj4SZnFmJHxCgnA+PxRxRwShkliAjK5GN7aXBAtamMSXIAIBI2O9vTegsNJJFYe1jl2GOGLERoIxfKQvXrSdy/hnnligRWzO2h12GpPyq6+ap8N4aRYqxErZRpfW29hrXLk1IWfPFIrJAvh7WNxuxvrlsaOHkjm1Gh0wMOREUm+VQL97Deu5rlC1xcG4O3/AI8q61pMdntZWVlQhoVrnPDmUjuOldq1Y1CeCqsHK+T3h74LKw87m35WopjlzYeM6kq8bC3kwLflXnMsATGMo+3H4g/ivl/SokMxBWxOhAtSXpm7HU4knifEU+miRNnUCbN9k6ZLfK96r/n7isuF4grIkhhtfKSSjnuRtbyp54zhTLIkqR+Jkussa6FlPbzFq4vxMIreIFl8PQRuB4vkALWNu96lbBlGtAPgOLxmOmidwsWHgzSMiJlRiFvodjsKW3nWRmbUeLLIw8/e6/jTxi+ZcVLg5TBHHhVDGMX+Mm2oy2tsaq/hxZGCSXDRub3394/+KbiaszZY0O/LnD1Kx4mW/h+MMwHYAjXuPKnrmvFB1SKMxyJMLKi2LZrbqegGh+VAuRJA2BC2vldg4Pe5I/KpsiJh8XHP4TGPw8t11KHXW3S97UjJk92xyxXFNHfl6bEYRCkyGVkUKmXVSR1J7nS9c+L8DMuFdpSFnLeKRa4FvhH4Gi+G4xnhlmZGjRLkX0LAdh3NQuN8WVuHvNZrSLlVSLMCdqX6lA9Re4FweRJJBHO2UgeNIBu+ml76AC1MCy4TBgF3BkYhQ7HM7E9utvKkyDhZ8KKOdvDVB72SRvrCdi3nqKE8Y4AJCkkIcRQyDM+Ys+4vlBOwpUcyy5HQfaKH/jfHDDOHkjdwgAhUKcpZhu52BHS9DeEcRyGHVXXEZxJEd1kzFgSO1utbcf4v9KCQwhvATKXkIsWI6EVBweFQ4tV0QyoQD1v0+dhT3F9aYCavQ48v4YEHEEgs+i9ggOgA9b0Uy/769KC8D4rEsawSOIpYhYq3UA7iimCxqTAtG2YA2Pag8D1JfJE45w1MRHlkYhFOZgN2HYetI/HMHGDERFkDgjwzrZdfe/iNt/OnDm7ESRQq8TKrhgCG6+VJuIxMkjl5GDOe2yjsKj8WZeRK/ALxuGvEqO7mMEWS5sLn9PKnjHYiKNIlbxEyKmV0U9upHSl9OHB4mU/aG/aukHNi4eNUxUbkKModRdco2Jv5UO2rQeDIvDDOEUMRKDNi5FPuBwQi+ZvcXqficH4MMs0x8WeTS52BOmVfIX6d64Sc1wjCjER3MTEABe/960S4ZwxsQ6T4hlKLrEiH3ddi373lTcak2FOlsUvaVy5K0eGxKi5jRA69QABtR2KJZIZJMqzyqi5Y2OXKLDbex865c4YlRiZTPmMKIoIUkWBHvObdBasx8aeEGQCxsFZWIuO571c3Ui8cLiReBY94XuGCZyGvPp9Xe2VSd7G50rbnfCfS8NL4F2HiJksLagnMQe21NcsKsFVwrZRsVBIrTFTeHEWiTVBcIB1qnMr06RThwT4WL/Fxst7ksp1Pa5tppRbkDnKNXaCY5UY/VMTp6H/ei3FUUABm8VXPiODrlP3fTX8qrHiuDKzlMlhuirrp67imSjcbAwfvRfWIw8klmhkjAtuVDX9D3rRMJFh/8RNJ74FjK5tp90KaqrlbhUzyIkk8sB0KpfRh1UHvRzm3gGHzZPEkLsLeGXJCjqx13pcYWzY8Tk6APOHN7YnFLJB7scRIiJGrHqbdt6EYD6TJI6Q+KZJfi8K9rE2963StOJ8HkgtdS8ewI3Hr2qwvZNyviFlGJlUxIL2Xq9+/l1pnWmVmh0jstHgGEMOHijY3ZUUE762oheud9a5YjGKpCsbEi9ORzmyUDW1ccNiFdQym4O1db1CGVq1bWrxlqEQl894cpJHiQrMACjhddN70twTI4DK3Y7Eaeh1vVrFKXOZ+XhiI7xWilUgq1tyDse4O1U1Y7Hl6CHiOIyRS4t1OixK4A62WifEJjKmFxaQ53vt/lI1+dKPMk0vilAjJLOjQupGgOi5geo3p441xAYLAPIP+3GFUdzYX/rS3o2dk1ZXnLT444yaUgMmGZmeLdSSLWXu21R+aOC4ia+NC2dwc8H3U+yfUDei3sV4nnTERsbtfPqbk3/XajeP4mImyKDNKb5UHT+I9B61O8YbkZ+qkrELlTmObDO0gGaPTxU+9YWuvmBVnRcejxEYOHnWInfxQQV8tt6X+FctFpjNIq5ztGPgT97sT/vRPiHAS/wBmMt9liAR6VzM3Px9i4Ta0F/oEaJ42NxBmVRcJcZdNdANSTUHCTPisVmm/ZoAYYgLBRbQt50KlxUOHytJhZTPfKqM2aO/caWph4Vh2RCzteSQ3a3T7q27AfpSObyYQw+bsjdsVeO458VjEwsSFRETnc7LpTRgMMsUYRSGUa36n1pfxwkw+OkVSGEy+Ko8xuL9RYV05d4sJsROF6qrMp+y1zcDuNK38OEfSi8YqWgzxOHMoIFj0tS/xDDl1BDBGjOYMdrjofKjHH+MxYeIO7b6KOt+1qQsbx2abVIwidVbXN6+VapMiT8osDh3Ho5oGmKXlTRlA1Y/uXGo/GpOLzSQhmXIrCyxLoS3RpDsAvypMHMLlYxPCEWPUSQGxTubDUi3Sj8CyOniNN42Ge2VYVKl79H3170CUW/aFKUmqCGAgXHSjDPI+TDqCT0du+2y6ipXF+UsEiljmQ9CTvRLlnBsoeVoxGZLKI+qqBYa99qge0XAM+FMkTHPFYkbgjz9L02OMRIA43hqRAlZXjIW4QkH+waE4OFzAZ5FRprk+GdfcB6DuRY1rPHnw+ZXzTMtg3X/jyryHh2RRkJM9lsx1ubajyF60fx9Ce1MY58Hh4sEUF18X38pt8XfyHShmD4w8eSTAyABmtLG1wCfvWOovUPhanGr4kudRH7hS/wBoG9/MUS4hwUO8ciMEYFc2mjAG+o7+dHh49IueayVxbjMshIxMOV1BAki2ynuDe+wqUy+Lg/cbMd1b0NtaC8yznx4I4ywzMSeosCL39a68M4gcPn3aAtdgN1PceVI5PH3cPI3j5t1Icm4kmVSLF2tZRvfz7V4hlaR9U8IRnMP3iO/YdaBYTjGFYmRZQotb4LPb8dagcxcbeSBIMGjIGOsjaFlG9h53rB2SlZrmpSVLwLGO4iQHjW2bMTp0F685fhBu7Akt9s9aL8V5NSOF5QzElQSOt7fpQnhmKywga97dP+a0488cro6XA40Ix15CGOnRVXOCbn3R1B71tBEq5jrmO9+9D8figzow3Gmv+1SvpwvqNbU7XwdOOLdvydpJhopOrbVYvI3EfEg8M/FF7p8wNjVPvis2JQnQJq3YU1cpcUnfGWw8ZEVvflb4WHcDqapzXyc38jj7R/ssjjvHEwyqWBZnYKqDfXr6Ut834aaeFGiZvFDXXLoB5G/SpvFHUC6+/MSFQsLgE7WHStEwGLjUK1pCRrIvu2J6W3v50uTb8HGUUvIKbizgw4ZQYDGR8J0W2pzk7g+XU0ytzhhgd2PorEfpQvD8rzyFjKyAG4IK5iwPc3386aOH8PSKNIwLhVA18qJWA+oQrw17WUYB5XJhXUiuMiaGxsdbHtUKoRuYJ1mxKkWIh0DW6ncfIikP224/LFBAp1c529LEW/Q02y4VonKsLMGYk9wTe49aRfbRh2f6PMPgC5T5G9LvdGy/8dCn7O+ISw4seDbMwKa9Lgi/yvVpYDBxxHKWszE5pTuW6/Kqg5XwsxxK+AM0gOnb51buDxSyKQ4s6G0ine/cfu1zPykZ1a8CYdqNOaJ1RGTCzlpstmjXXN6n7PyonyhJfBRKT71rsSdjUR+Hpgz4y2WB/j6kN087W/OgrcS8OZVhBjEp/Zy6X81t0O2tZJ8WOXj1Aao1tjhxtwyoCcxXr0HpW+HxylQTfMNBbW/nSpjFnkkWOZCIt/q+v7p8hU2Dl6ORvDV3UXvkvpfyO9c+fHjFJSkDewfxPiqHE+MW+qw65EPV3J+Be+9SuB8NeHHGWYCMyxK5UfYXU6+e9TuWsFg/+pjIFbKuXITcK4O9jufOu/NE7SY+WONQ0jxeGp6KNbk+Wten4iUMSURcr7CBxvif0jEySgF0TRLDQAbt86jYWOeYs0KOUC3Y286a+QeHPDjZopEs8UVtR7jabjyommIaMwut3lkchwgAyG5sANstqjds0L2oS4FmdgIEJKWzRnd76WFMfIvMYwcrQvGQjyWYXv4T329SaP8AhvFPJFJFZpHDRsvU6XN+g8qgcX5UtiJsXiJxDh1yOSo1MguS2vY0UYqL0DOWizLjpc9a0lQFHB2ZSD53FCeWeKtMjrJYumU5h9tSLqf/AI2ovI9gT2Un8q0xdszNWUjy8HWeaLcR2T0y9fnTVgUzSE9LD9OlCOFC6yTW1lmc/LS1HOFLYk2rdDwZJ6ZLi0UgAD0/r516Ps1kZ91tK8B+HSm+EKrdgrmvDlsO7IbPF74I/E+tQOHcOeWBPEbIja5R8TevYXpmljzeIoHxKVHz3pZ4Pj5ZDEqmyqGz+oawH4Vy/wAnOUIezRv4sVJ7CsmFAZHjCh00AZRYjsf96J4fDO8izSlAsYOREN7E73/CohF9B3ovw/D5R615eXIl1aOso1o6z7N1uL2OxPTWq8w/C0llKKXikHvMhFxqbe7erCxseaNh+FKfME5iQYlR70Qsf3gdAPkTer4eSXZR+wnKUNxFTiGGEcrwvJmI2ft61gwUireSQBO/U+lcspcZpGuXJJ+dTsBGCm1wD1r1UMdLZojzJdafkiYXAhPjuYWILj7Vu58qtbAYlPDjXDi4ZRkA+739N9ar4tbXe/Smf2ccT8PEth3+GRc0fkR8Q/CqniTMWbLOrY6cN4RaQSyakD3R0XufM0ZYbf3at0/LpW1ClRzW7Ncte6VtXtWUZWVlZUIZWhFb14anyQVOdcCvhpKTZkYWN979DVS8S5ojmRoJ4HLFitrgC/Qj5Wqyef3zYnDRt8GSR8t92Url0670i4fgsWJ8R5QVkzXQqdrabfKs+TJ1Y+KbiQeFKvDY8s2H1Y6OrA38jXbF8S+kwTYmJDFPAVGYe8SpvobbjSmReW0mjHjSM/W1suv9ipTYBMOqHDqAM4DKRctrufSkyyxepbGQToCcjZ8W7viBcxWAjIIW5AOax6+dDOakGJx0jFiVj90W6Ea3FGuLK6PJPBJ4UoU36qw8h3pcwQOQE/E3vN5mlxUfK0acWO1sMcE5ilQMpiE4BtnUhW+d96nycwyEfUYbw2J+JyCB523pMTEvCxVAQ0vw+R6/rRAOwAuzMdif1rPPjRb7UNhgi2ZDE0DXOXxQ3iLMuhOuqkbnSjOCk8aTESyP4f0tBkc7qBc/jrXHF6Rm4GiXB6i+m/8Ae9BcaJ4kSLMpBhBsy3OoOgPS1bsc/YI5ONRmWLw15DhlOhkVSik/aC6An1rvwjDF8UWkAvEltPvHW/r0qHwXHRjBRSFsqKArMe+x0rumLaGXxMhlglHxLralRdstpdRgkhDAFhmt8N+nn/FQbmThKNg5Fu8mQmUqx+MDUqfKsxXHDIpTDIxJHxuuVE73PpXLG8WIw8+mdFiyeN99yLWA9etMW5GWXgmclpeEzFBH4gXIo+yALWNdeb+J+DhZSvxZbDyvpXDl/FiDDpGwucoPpcXpV524jneLDl8uc5nzfdA0/OtsEZ5ypEHh6EYeEN8QVcxHfrR/Bbaa0KkQ2UAgefei+FX0vbpXQxqkYpu2dEJsdawfZrlHiI8zRhwZALlRuB3rrtlo0wKNlPvXF9P1pZ4DhfCxmLjJ902dPSwv+ZNM+W7Gw060t8axSxzwSoyvMpyPENyhubnyvasX5CHbC2aeNJqYeAs1joRRuE+6KBFRe4OvWjWEa6i1eJktM70XZvI1qT/aAwWIIPtuPysacuo70je0WZbxqDdg+o7aU/gq8sSsj0LJQD5GuDzsXyKbKNTUhja5PbX+lR8Gul+rH8q9gvAqwpg9RepOGxjQz4WRPiEuX5NYGo+G+GjPK2D8bHQIVuqZpH8tPd/MVUvAGV+0uYbmtjWoraknPMFe14K9qFmVlZWVCGV4a9rWqIJftJ4dcQ4ofFA1if3Gtm/0ileOMLoNM2v4irS4qqGJxJ8BU5r9ra1UvDLmIBj1Yg9wGNrfK1Zs6HYWQf8A6nkw6mCY2lDDLKdnF9b9janHByiSInuL/j1qE/B4cRCyyqr3zWvve2hofypiSIghJJVjHr+6bCsrSas0RezbnTDhcKzA6n3aWlXS3p8u9MvPg/wsY7zAfkaVcbMUQkbkW+Z0o47RsxrRxw6+JM8h2T3Iz6bmiWCjzMRe9qh4BCIlX7Wh9Sd6LxIAtiQttWPby9atq1Q5e3ZggMskcS3zSsBbso1v+VSPaPCsWNUCwAjTfyqdw3FHBD6TKheecZYIBplXuSdqDcVw7YuRZsWyuybKoIUdh5kU9Y0onI5XL99kbAcbdWJw8JeNjaRH+A98tGsHxXCFiqSSYNxqyN7wt1IBvpUqDAZkGY6duwqPiODP4iSxSfWDQAi4YdjptVLGkjFH8hc6ZIwWLwJZy+LknC+9lAyqPLSwJ9a0kxGKxeV44YoYB70aSEgk75iBpc0H47xSaWVcKfAWMauyiwLdFY9daIQ8Elcf4mYmPdYo9PS9+lWkkTkZ2tkTHc+JC3hzQOXHVBdflXHFcwtjIykUMdjoWk0ZR+FMkGDiQe5En+YXP/NCOasAgTxlGWVSD7ulx2PlTHkpaAw54yaUhY4VJiIXeEN44jAPht8QB6qeu3WmePmyALmYNHIFICONc3yoBM6riEkOglXLfqSNh+dTSovsN7bVoxZZUOzY6nYKOAZMuLXN4+bM+u6npvtsacJ+Y8MsaOzhiw0jX4r+lK+K4y+HzMcOXBOXcWJt08rVty9iS5ZpMMEW/u+VMWSVi+oVmx8+JLAZsNCbe99sj9KA8RwTYfFrJh2CyBL5m1Da9b03B9rbHvSxzNH4mJVb7RnNbtfYUjkTbi7G4Y+4m8P5zIF5oGttmSxF++tTV52hUAqk58gBS9OSUAAtqB+dHo0AygAaDtua4sseNvZ1VEzE84TyKVw8TKT9p+g/3pM4xBIrlpHLyKwLEnuRTPjeIBcipZmZum4HWgvNTDLMd2YjL+Ip/Hgoy0DP9SQy3v2rRVAXuK0weMHhBnBtlGtuvatkkta6PluDfKa7KkqBTQUhWyXJv50/ey7hhCyYphpLon8A2P60ncF4W2OkVIz9Uf2rbWA6Ab3NqujB4VURUUZVUWA7Chm7M+eV6OyVvWoFbUszGVlZWVCGVlZWVCGVrW1a1CmQuNYUywSRg2LqV/EVVyI0bGCVckqDb7JHdO49OtW1N9n+IVXPPv8A7phf5L/6qRn8DcT2ecPmtE7fdVm+YBoNywhyRsfidzIf8xvRXh/7Cb+W3+k1B5f+CH+Ff0rGv1NaM550gh/nf0NKHFwbRi27W/DWm3n79jD/AD1/Q0tcV3i/mH/TRY/Jqx+GS8Mo8S9tANK3xWIEUiSSoXiBuUH2z0+flXsfxrXTj3wx/wAxaKP7h5n/AISS00sshnnI8QjRRsi9APOtuBYpWdkkXJIouA2zDqa3k+KhuL/9dH/Ib/TWpvR5Sbb8h+DiiSSmOMB0A1cbX7Vz49imjhyocssxEaEb6/8Aigfsz+Cb+Jv1o1zD+0wn80fpVeYkxY05oNRcvRx4N4fASXKpNyRdnte9+lV7g+Y5GVVyNmW4N2sRbYA9quCHaT0P6VTEH7V/4jTOFBSlsf8AkvZHQWwnGGzWZSh+ySb3rTiuJMn1StmZrF2tYKP7/Wo3E94PWuvCvjn9B+opnKxxitA/jsayU2S04Us8U0jCwwyAxnu5v+lhWuGQnLc6lVJPy1+dGuDf+2Yv1NBodov8n6UvFJ0bOS6nR7NgGcszH6tBaNe3cnzveuPDpSEQkEn8qM/9uShWF/ZL8qdYiwnFICL3HmPu0r47N9LlLDQoMp7jTX8aM4P/APY9B+hqLx79tH/IP+oVnyybiNw/sD2j1W3cfrRXis3hxOw+I+6PXpaoKfGnqKlce+FP5o/Wud0TZ1fgG8GwJQi/vOdWPavIITJir7pH7xHmdLUSwXxP6H9ajct/tJ/WnQVSFZH7TeaYJG8JA1cSRjuL3I+VMuExjAJazAgXB21H9KUOL/8Aq4P5cn+mmbDfsx/l/StLkzPB7DHCpxDioJVFhMfCkANh1bNbvparMWqmm3wn87/+atiPYelHB2LyfsbVlZWUYsysrKyoQ//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5" name="4 Imagen" descr="http://3.bp.blogspot.com/_P0vnt61DW_4/SvmuxBBvAWI/AAAAAAAACQs/90btOdB7d3c/s400/esperanza%2Ben%2Bcomunidad.gif"/>
          <p:cNvPicPr/>
          <p:nvPr/>
        </p:nvPicPr>
        <p:blipFill>
          <a:blip r:embed="rId3" cstate="print"/>
          <a:srcRect/>
          <a:stretch>
            <a:fillRect/>
          </a:stretch>
        </p:blipFill>
        <p:spPr bwMode="auto">
          <a:xfrm>
            <a:off x="3214678" y="2143116"/>
            <a:ext cx="5376881" cy="4143404"/>
          </a:xfrm>
          <a:prstGeom prst="rect">
            <a:avLst/>
          </a:prstGeom>
          <a:noFill/>
          <a:ln w="9525">
            <a:noFill/>
            <a:miter lim="800000"/>
            <a:headEnd/>
            <a:tailEnd/>
          </a:ln>
        </p:spPr>
      </p:pic>
    </p:spTree>
  </p:cSld>
  <p:clrMapOvr>
    <a:masterClrMapping/>
  </p:clrMapOvr>
  <p:transition spd="slow" advTm="15000">
    <p:newsflash/>
    <p:sndAc>
      <p:stSnd>
        <p:snd r:embed="rId2" name="camera.wav"/>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t>BITACORA</a:t>
            </a:r>
            <a:endParaRPr lang="es-ES" b="1" dirty="0"/>
          </a:p>
        </p:txBody>
      </p:sp>
      <p:sp>
        <p:nvSpPr>
          <p:cNvPr id="3" name="2 Marcador de contenido"/>
          <p:cNvSpPr>
            <a:spLocks noGrp="1"/>
          </p:cNvSpPr>
          <p:nvPr>
            <p:ph sz="quarter" idx="1"/>
          </p:nvPr>
        </p:nvSpPr>
        <p:spPr/>
        <p:txBody>
          <a:bodyPr>
            <a:normAutofit/>
          </a:bodyPr>
          <a:lstStyle/>
          <a:p>
            <a:r>
              <a:rPr lang="es-CO" dirty="0"/>
              <a:t>10-12-13</a:t>
            </a:r>
            <a:endParaRPr lang="es-ES" dirty="0"/>
          </a:p>
          <a:p>
            <a:r>
              <a:rPr lang="es-CO" dirty="0"/>
              <a:t>8:00 a 10:am</a:t>
            </a:r>
            <a:endParaRPr lang="es-ES" dirty="0"/>
          </a:p>
          <a:p>
            <a:r>
              <a:rPr lang="es-CO" dirty="0"/>
              <a:t>PRIMERA REUNION DE CONTACTO</a:t>
            </a:r>
            <a:endParaRPr lang="es-ES" dirty="0"/>
          </a:p>
          <a:p>
            <a:r>
              <a:rPr lang="es-CO" dirty="0"/>
              <a:t>Fijamos las estrategias a seguir para nuestra presentación de trabajo  ante CORPUTRI. En esta reunión esperamos  antes que todo que como equipo nos comprendamos para poder obtener los resultados esperados en el futuro.</a:t>
            </a:r>
            <a:endParaRPr lang="es-ES" dirty="0"/>
          </a:p>
          <a:p>
            <a:r>
              <a:rPr lang="es-CO" dirty="0"/>
              <a:t> </a:t>
            </a:r>
            <a:endParaRPr lang="es-ES" dirty="0"/>
          </a:p>
          <a:p>
            <a:endParaRPr lang="es-ES" dirty="0"/>
          </a:p>
        </p:txBody>
      </p:sp>
      <p:pic>
        <p:nvPicPr>
          <p:cNvPr id="4" name="3 Imagen"/>
          <p:cNvPicPr/>
          <p:nvPr/>
        </p:nvPicPr>
        <p:blipFill>
          <a:blip r:embed="rId3" cstate="print"/>
          <a:srcRect l="23986" t="28000" r="26808" b="27295"/>
          <a:stretch>
            <a:fillRect/>
          </a:stretch>
        </p:blipFill>
        <p:spPr bwMode="auto">
          <a:xfrm rot="1130807">
            <a:off x="5936078" y="809323"/>
            <a:ext cx="2657475" cy="1809750"/>
          </a:xfrm>
          <a:prstGeom prst="rect">
            <a:avLst/>
          </a:prstGeom>
          <a:noFill/>
          <a:ln w="9525">
            <a:noFill/>
            <a:miter lim="800000"/>
            <a:headEnd/>
            <a:tailEnd/>
          </a:ln>
        </p:spPr>
      </p:pic>
    </p:spTree>
  </p:cSld>
  <p:clrMapOvr>
    <a:masterClrMapping/>
  </p:clrMapOvr>
  <p:transition spd="slow" advTm="23000">
    <p:newsflash/>
    <p:sndAc>
      <p:stSnd>
        <p:snd r:embed="rId2" name="camera.wav"/>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t>INFORMACION SOLICITADA</a:t>
            </a:r>
            <a:endParaRPr lang="es-ES" b="1" dirty="0"/>
          </a:p>
        </p:txBody>
      </p:sp>
      <p:sp>
        <p:nvSpPr>
          <p:cNvPr id="3" name="2 Marcador de contenido"/>
          <p:cNvSpPr>
            <a:spLocks noGrp="1"/>
          </p:cNvSpPr>
          <p:nvPr>
            <p:ph sz="quarter" idx="1"/>
          </p:nvPr>
        </p:nvSpPr>
        <p:spPr/>
        <p:txBody>
          <a:bodyPr>
            <a:normAutofit/>
          </a:bodyPr>
          <a:lstStyle/>
          <a:p>
            <a:r>
              <a:rPr lang="es-ES" sz="2000" dirty="0" smtClean="0"/>
              <a:t>COPIA DE LOS ESTUDIOS PREVIOS DEL PROYECTO</a:t>
            </a:r>
          </a:p>
          <a:p>
            <a:r>
              <a:rPr lang="es-ES" sz="2000" dirty="0" smtClean="0"/>
              <a:t>COPIA DE LA FICHA EBI (estadísticas básicas de inversión) POR MEDIO DE LA CUAL SE APROBO LA INICIATIVA.</a:t>
            </a:r>
          </a:p>
          <a:p>
            <a:r>
              <a:rPr lang="es-ES" sz="2000" dirty="0" smtClean="0"/>
              <a:t>COPIA DE LOS TERMINOS DE REFERENCIA.</a:t>
            </a:r>
          </a:p>
          <a:p>
            <a:r>
              <a:rPr lang="es-ES" sz="2000" dirty="0" smtClean="0"/>
              <a:t>COPIA DEL CONTRATO CELEBRADO ENTRE EL CONTRATANTE Y LA ALCALDIA.</a:t>
            </a:r>
          </a:p>
          <a:p>
            <a:r>
              <a:rPr lang="es-ES" sz="2000" dirty="0" smtClean="0"/>
              <a:t>PLAN DE TRABAJO.</a:t>
            </a:r>
          </a:p>
          <a:p>
            <a:r>
              <a:rPr lang="es-ES" sz="2000" dirty="0" smtClean="0"/>
              <a:t>PERSONAL CONTRATADO</a:t>
            </a:r>
            <a:endParaRPr lang="es-ES" sz="2000" dirty="0"/>
          </a:p>
        </p:txBody>
      </p:sp>
      <p:sp>
        <p:nvSpPr>
          <p:cNvPr id="10242" name="AutoShape 2" descr="data:image/jpeg;base64,/9j/4AAQSkZJRgABAQAAAQABAAD/2wCEAAkGBhQSEBAUExQVFRUUEhQUFBQWEhQVEBUUFRQVFRUUFBQXGyYeFxkjGRQUHy8gIycpLCwsFR4xNTAqNSYrLCkBCQoKDgwOGg8PGikkHyUpKSwpLSksKSwpLCwsLCwsLCksKSksKSwsLCwpLCwsLCwsLCwsLCwsLCwsLCwsLCksKf/AABEIANoA5wMBIgACEQEDEQH/xAAbAAABBQEBAAAAAAAAAAAAAAAAAQIEBQYDB//EADwQAAEDAgUCBAMGAwgDAQAAAAEAAhEDBAUSITFBUWEGInGREzKBI0JSobHRYsHhFBUzcoKS8PEWorIH/8QAGgEAAgMBAQAAAAAAAAAAAAAAAAUCAwQBBv/EAC0RAAICAQQBAgUEAgMAAAAAAAABAhEDBBIhMQUiURMyQWFxFCOBoZHBQtHw/9oADAMBAAIRAxEAPwC8ShIlC8iKhyemJ6gzqAJyaE5QZJChMr/KfRPUDG6uWke2pgwY/wC1bgheRG7R43lzRS97/wAEjDbnOzeSCQfopiovCrfJU/zDvqVekdVzUY28r2ou1WK9RJQX1BcmXPmcOAJ9CoGL4iA0Bsyd9YcO/oqduPtotcwA1ar4AaNp4k8rVh0+2L3dsZafx7UHu+Z/0jU21UOBjgwpCrsFtXU6QDzL3Evd2c7hWKW52nklXuKtQ4vLLb1YBPTE4FZ2VipUgTgFw6ACc1qdTprsykpxxtnThlRlUwW6Q0FZ8CR2iGhd3U1yc1VSg0FDCE1OKaoHAQhCABCEIAqEoSJQmgtHJ6YnqDOoAngJgTlBkkNfUgLMYpX+Po3y0wZfUd96Ds0dFaYzV0hp12OhMTvP0UW2pB5a5wBDTMR5ZgACPRMtPjcUer8dp1ixqcu3/RItKPw6TTmytGobMPM8k90tS7e4Zs7mjbKG+b6907FKgdla2MxOYgDRoCC3KwDcnj+anwraGUfwV1JzMxJ+YfjOUk9NV3oPt6b21HUYcJhwOkn8lWYtgL6kwG+sEqPRwS5a0AEEDggwR7qPDS5L3ihJUzcW2K0ngQ8DsdPzU1tMnaCOxn81g7fBnkZZa12ukub7FFHBr5joYHATv8QZfyKyvBib7oVZvHaW2t+1/c3FeoGRPO3r07rqCqbDcEc1wfWqmq7idm+iuQFjzzglsx/y/cUaj4Uf28XPu/cULrTauYUqi1VY4bjMjtQpKW2j0EnoE1mje/CtrWnDdN/zT7SaVNWycY2Vwpmdh+qfWoQJ0I7aEfQqwdSBhcbijp2TJ6fG1VEtpWVKOkhQqjFYExrxz+643FNJdZpdnKI9Fa5NIXWquTklapkWIhCFE4CEIQBUJQkShNBaOShIlaoM6OCcmhNr/K7/AClcosgrkkVWJXDW03kTmg6cbx9VEALGCOomO/KguuQ5wYDu4S4694HZWlR2Zrmt1JBlOscO2z3c0oVBEH+9Mri1ozuOjncR0CS+xrIPKJfG+8dgE7B8BcXgF2v6LaYV4apUxOUOcTJJCrUV0TyZ4Y+WYWyxS8efKwn/AEqx+Legas/9dV6PQoNGwA+imNpAjZWLDuMkvIJf8EeVOxqoBFSmD9IPurPB/EFKocmfK7o/+RW1v8BpVQQ5o15WJx7/APOiJNPbfTdZ8mnS+ZcEnm02qjsmqLxwg6/9pZWVw25vaIDHNztGwcJ/NaGzv6rvnosaDyJ/dK56aMedyoT5tBs9SnGvyTGqZbhQqZU23UMHzC8mfFirTHBa4+0furqkZVJWYJY/lpLf93/SuLM7L1Wn+RF0eh9GBI/5uVye/Nm6TA+m595XRz8rXRvJgdydPzXCqMrQOmn9VqArLw6O9CkefK2egRWaXEgcorn9Et8g1sKuyBVC4OXWqVxJXlZ9nAQhCgAIQhAFQlCRCaC0ekfUygmCY4AkoalK5R2LSfJHtMUp1PleJGhadHT6Fdq9w0NOZwAjUkiFnMddSL/KBnAkkbkdxtCp6oe5padt/wAIPTTlbo6WElutnosPjseTbL1L7E+n/ZaWb7bM+dBl8von2d5mBAnUzOyzlei1g0JLudRoewWtwi0ECRwFsTaVIe5UotP6l54ft4OaIgaLStxGm0gF2vQLJ4ljAt6RI3OgWa/vN1RpnMZMwDr+Sp3OBS8LzPdLo9cpXjHbFTKL14/aYldsdo1+XjQkhbLCvFTmBvxQ7ucqms1P1GbJpWl6XZtHpGnquNpfsqNDmmQU6tcBoJOgGq0bo92L6fRWYrhmXzs25HTuqsFXdjjtGsDDwRsROsdwqm7o5HkTPQ9uEj12CK/ch0zLmxOD6GAqXQcoYK703LBj4ZSWoMscO36CQrDDqmg9FSPuctN53hpKhWuJudH2hbpsAvUaJ7o2TUqNY/cSBAgzPmnXRQcQuNgOSq+pibm71ZHcf00S2mLU6jsocC4axO8dFtk9q3HXNMnAZR3UC4qLrcV1BqvXnNXqdxA51CmIJSJQ3ZyxUJELgCpU1CAKlCEqZsXHF96xv3lR4j4maQ4AHn1MdeiuLnDab/mb7GFxo+H6LDIbPqSdeq1QlijzXIz0+TS4qlTcvuZUVXGHO0dUcJjZjR8oEpt/ioEtaAdYzTpPK54zVIFXXUVB+QgQqJlQlMErXJ63FFbrZY0xnqNnXzhbu0EBYKnUyimetRq3ltUELj6IZpbsjIN/hDq9VpJ8o4V/hWF06YENEqOHq1whueoxp5OvoqUnKVFc24wZb2lg940bp1OgUo4O4D5faCrikRoBsoPiXG6lrRD6Vu+4cajGfDYYIDt3HTYLd+ljXLEz1ErtESlTDNAI7JaoDgQdjorLEqYLA6IOk9R2VZnELBng8ctpfjnvW4pW+EWZ5YS3WdNlY4hhuSm06kSQZ6cK4wpoMz1U28p5qbwGtd5TDToC6NNeNeVbHRLLifuynU5pT9DMS1dGvhMdRqNDRVaGvLQXNa7M1pPAdz6pJXm5RlBuL7QuC/r/AGTgOSAkwp5j52t+h19klWlmaWnn8j1WOxfHXWlYU3EHyh2aTGvUQn/i8ylF432cfJtMVrVI+676u/mq7wyZq1n/AAw2AG5yRod4AjkKFh92+ux2So0kR90lhzdzqPQq0wqwNEPJd5n5czWk/DBAI0B5WnXamGPG4Xz7fUEiyq1tVzLk1IvKSk2yQpQhISoHBUJuZGZdphY5CbmSophZVpEkolMxcKntOyaklCVuicFckl7o8zxweerG2dwPqHFQcOpZ3AHnbsrrCrA3F3WG7JqFx4G+X81HwTBKrjUc0CGOI10mDwnSaUaR7hTSyOLfNIdVpB9PTQgwf4XA8rTYZeCowHYjccj+iz9xRIJc3yPGhDtabwODGx7rlTui1we0EEfOw7EcweVFq1QT5do2JqwnYfixZVpnYZgPdQKdXM0EbESFwumnLKzRntkiUo7k0enWmNjaVbUMSB5Xh1HxS9joe0no4c+oV7h/ieq75G5R+J249AtOTUyjzXAt/RSbo9KxbExlyAiTx2UKhKytmHF2YkknUlavDWZxusbyyzStlssKwxONni+So5jtJ1B79Fe0L8HlUeI4GHlOw+y+HyT6yVfjz5INQfRVkx45K12R8Sql1WoT+L8hso674m37V3eD7hRgUizr92V+7EslTaHKPf4RSrhvxWNflILZHmHo4aqRKUFQhKUXcXTInK1s2UgQxsSZO5JPcnddgmyiVGUnJ7n2dscSmolEqNBYIRKJRRwEIlEroAhNlCAK1CEJgLxHOMaCVCvbSrUBDXtYCI50B3jupwKVTjNx6NGDO8LuKV+7KqsxlnaPDZAA3PzOc7n81ztrP7JoiAQDp7rl4owWtc5GMe1rAdd5P8lZYQWx8F7oc0AT3bsVqxN7eHy+WPfHTi1Jt3J8sqrjQwQFGNs2dWiD7K0xyjkduD6Ks+Ir5tjOB3ptAEAQOi6mhIXFj1KoPWGfdmqJAOEBx1Ct7WxgCAmjdT7V8qErkqZ1ujtbsgKbZYgWEx7So5as1j+Pvt3tLRI5Usakn6SiS3dm8ZjTXGJIPfZWVG4Do/XheSDxa12o05VxhXjKDEiO62KTTuRnngtek1/iAlj2uI+zIDcw2a4cO91DCm2eMMuKbmQPMCCO0LEYf4nLXGnUGgJjedCQBPKzanTrM9+PsW5dHOXqiufb3NWiVGtL5tQS2fqDHuu+ZKpRcXTFrTi6aHSiUkoBUTlipEIRQWCESiUHAQiUSgAQiUIArkIQt5hBKkQgBVFu7AOOZujxsePqpSbUdAJ6An6rsXKLuJdhnOM04dmfxi5e8Q5sEaSDIKqm1IhSXXBcS5zvLtJ++8njsCoF1oU0SuFnsGpY2ov2LGjVlSadWCqizrKe6rwsk48muDLWnUzCVIoOhVdjVXerdFokNzdgs1c0T+hfMfIVbi9g2qxwKh2GOh4G4MwWn5h6qc69aVPmLK0r6MBd4A9joGyv8F8FfGj7RzD6AqzrFp6K68PuAKu/USlSOSVRbK+ywt1rdCjnc8ZA8O0DSDIiFdmi07tb/tClYtbjPSfyAWfTQqMFl1Unv49jzuuyN5I/gcP+dEJJQsT5F9iolCFygsJRKEIoLBCEIoLBCEIoLBCRKigsrUIQmFGIcClTAnqLAC8Aa7BZ/GccEFo+XnjN2ncD0V7VpBwLSJBEEcELhRwukzVtNgI2MSfcqzHKMXcjdo9Ri073yi3L6ey+/wCShs8BqVXB7zlAgt4yj+BnB/idqoWKUI2/c/UrY3boY49j7kQFkri4kkbgubTb0JA8x99PotunyObp9DjSZcmpUssvo1X+yopVspU1teYUC8pFrj6pKVVWTgNMci8tq0FaC3wis+n8RrCWxwRJA5AmVj7a5XpXhPFw6iwE6shp6xwQsrxpv1E55GlcTG4lgzagzAljvxt091TXmHX9MeX7Vp2c3Un1Xp2P4MCDVpjec7R/9ALI/Gr0nfZOlv4SVKE3j9MiuUfirdDj3MdRt7+o6BSeD1LSB7lb3wvRqUw0VTLo11lKcTuHiC0Dr5tFJwunlcCTJUc2eM6SSOY8TinbbLnHb3JSpEz/AIg4n7vPRRre9a8CDr05U68qAtaPU/sofwxIMCfQLNnlGTprkQ6zJCUtrTtf+6OuZCYllY6F1jkJsolFILHITZRKKQWOQmyiUUgschNlEooLHITZQigsgoQhbTMCUFIhcaAehNBQ8SCBoeD0UQKDHsR4zZWg7jVxP8A6qisml1QVag+HSpaNE6T269fUrrf2lam4moyo7XRzWNe0jrG4+q40xVquGSjUe7YPqDyt/wAogNamsEow4a/J7HBPBhxxUWqS/wAv3O9434hGmr5LWx5oA0zDqRqqirTLSt1gmB/CJqVDmqkQfwsHIb+6j4z4cD5dTGp1Le/Vv7KtZ4btt/yY15HE8zS69zGNfCt8Hxw0nhw+o6jkKtubBzSe3HPsuLKblY4pjSE1JHuGD4g2rTa5pkOGn7HuFSeJ8J+GfisHlJ8wH3T19CqvwTa3VNpD6VRrD5mPLYbPI111C1tC5DwWPEg6EHYgrPOvll/BVG4SuLMVSuCdArCxBzBabw7grKLqxiZIDHOAJDeRr3TsasRBe0AHTNA3HX3UVp9kd/8ARHNrdsZUukVVR8n6QmpMyTMlzd8nlXJybkx8olNBSqJwWUJEIoBUJEIoBZRKRCKAWUkoQg6EoQhAWQ0IQtZnBCEIAEoKRC40A9CaCnKIAEspEIA5XNjTqfM0HvsfdQ7HwO11dtT4gZTbBDJLnucNTM7CYVm1wGrhI5CmivRcBBy/VaMM3Hmx342E5XK+OiwbiRDyyoJk+V06ER0XT+zt3UAVqf3yHFurTyuTsUk6KU5Vyxyo30aCg4dVLdbBzXA7OaW+6orO7E6q0bcCOVbiyJrkzZcb6MrUblJadwYP0SKZiLIqk9df3XMNlX4/Fb0pOXDF68a3zuOOQpCpRprjUXcnh2o3jlb+5GfjnXpfJzRKREpLKDg6khW04un2LKJSSiVE4LKJSEpJQA6USmyiUAOlCbKEAR0IQtBWCEIQAIQhAAlBSIXKQDgUqRqrcRkOE7ceqZ6Xx08rufCGWk8dPM7nwi7o2LjuMo77qk8SYQQAaJPdpOnqOis8Ixou8j9xsZ3VnXoSuZtN8CdVx9B1pcMdNJ0eUjFKjH5XyP0WgsMXnYq3xjAWVAZH7rHVrB9tUMS5n5hUygpr7jSM7N3YXW2q0FtdaBYjDcSa4AhaXDLjMsXMHRXmjfJMxVwIaY1B/VRmaCZ0UvEW5mOjcCQOdNf0VU2sH0y2dxp6r03j57sVezMqTSLCZCjVVWYdi33HnUaeybiWLBogGTwBvrsmESUYqXJMNUTCVJg3hp9UZ67i0bim0wf9TuPQLvdYcaMNkluuUnf0PdIfKfCyeqL5XDFHk8caU49/U4oTEJJQkHoTEIoB6ExCKAehMQigOaEIVpEEIQgAQhCAABWlrhQIE7qqNXLCtrPE2xqU78dpfT8WS/A68fpvR8WS/A7E6Aps7LK4jeNdoOFpfEN0HUHQvLzdEVSJ5TlScexqsjhyy0qVDwYKvMF8UQQytp+E/us+16414XcmKOSNSNU4KfJ6TVhzZGoKpL6xnfWVQ4R4ldShjz5eDGnoVoHYkHtka+hSLPppY5N9oqxzp0ZK9w51B2ZmrTuOnorLCMe1CkXtTMNFlr27YypDdD+UrKtO8ydI0zyKNbj0O2xiXAqNi1E0znZ/hv5GzXctPTsspheL+bKeq2mE37XAsdBa4aghVabPLRZbfKfZKSSW6JkbyqRWnhwDvbdW2AwagqPE6w0dO60F34WhzKlAgtEgsJ1gjjqoVxYxoWlhHaP6JrrNenHZj6f1/wBCrLq448m1p0/qbGzqjKIK63VmKjC086g9D1WXwS7c12UyenRau3uZ4KwRcZEZxU48cpmPqUi0kHcHVMlXXiK1Eh4jXR3rwfZUiXzjtk0edzY/hy2sWUSkQoFNiyiUiEBYsoSIQFjEIQrABCEIAEIQgCBiNWHN9FxZcJMU+f8A0hRWL2WjVYIfj/s9ZoJXhivsTry+JpuCxZEVCT1Wkuz5Vl7g+ZyllVclmfgtadUHlJVVdZFTVanaNGOTljTZGqptG6fT1aSFIclA3VMlbowZlbE/8kJaczdeyz9Zxe5xPJVldNHRQXBdhFUkuC5L0hb3UQDPY8haHDMZLSNdOqzJUrDT5lh1ukhKLkXKbxdHq+B49Eeb6LUW+Itd0XjuHPObc+61+F1DA1PuvNO8TpPglkipKzetNPoFwubtrRoqljz1Kr8SedNT7qcs8mjPHFylZOxG+zMyjWSCfoqtKf5JFXJ2ea1k3LM/sKhIhQMoEpMyCkQAuZKmoQ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0244" name="AutoShape 4" descr="data:image/jpeg;base64,/9j/4AAQSkZJRgABAQAAAQABAAD/2wCEAAkGBhQSEBAUExQVFRUUEhQUFBQWEhQVEBUUFRQVFRUUFBQXGyYeFxkjGRQUHy8gIycpLCwsFR4xNTAqNSYrLCkBCQoKDgwOGg8PGikkHyUpKSwpLSksKSwpLCwsLCwsLCksKSksKSwsLCwpLCwsLCwsLCwsLCwsLCwsLCwsLCksKf/AABEIANoA5wMBIgACEQEDEQH/xAAbAAABBQEBAAAAAAAAAAAAAAAAAQIEBQYDB//EADwQAAEDAgUCBAMGAwgDAQAAAAEAAhEDBAUSITFBUWEGInGREzKBI0JSobHRYsHhFBUzcoKS8PEWorIH/8QAGgEAAgMBAQAAAAAAAAAAAAAAAAUCAwQBBv/EAC0RAAICAQQBAgUEAgMAAAAAAAABAhEDBBIhMQUiURMyQWFxFCOBoZHBQtHw/9oADAMBAAIRAxEAPwC8ShIlC8iKhyemJ6gzqAJyaE5QZJChMr/KfRPUDG6uWke2pgwY/wC1bgheRG7R43lzRS97/wAEjDbnOzeSCQfopiovCrfJU/zDvqVekdVzUY28r2ou1WK9RJQX1BcmXPmcOAJ9CoGL4iA0Bsyd9YcO/oqduPtotcwA1ar4AaNp4k8rVh0+2L3dsZafx7UHu+Z/0jU21UOBjgwpCrsFtXU6QDzL3Evd2c7hWKW52nklXuKtQ4vLLb1YBPTE4FZ2VipUgTgFw6ACc1qdTprsykpxxtnThlRlUwW6Q0FZ8CR2iGhd3U1yc1VSg0FDCE1OKaoHAQhCABCEIAqEoSJQmgtHJ6YnqDOoAngJgTlBkkNfUgLMYpX+Po3y0wZfUd96Ds0dFaYzV0hp12OhMTvP0UW2pB5a5wBDTMR5ZgACPRMtPjcUer8dp1ixqcu3/RItKPw6TTmytGobMPM8k90tS7e4Zs7mjbKG+b6907FKgdla2MxOYgDRoCC3KwDcnj+anwraGUfwV1JzMxJ+YfjOUk9NV3oPt6b21HUYcJhwOkn8lWYtgL6kwG+sEqPRwS5a0AEEDggwR7qPDS5L3ihJUzcW2K0ngQ8DsdPzU1tMnaCOxn81g7fBnkZZa12ukub7FFHBr5joYHATv8QZfyKyvBib7oVZvHaW2t+1/c3FeoGRPO3r07rqCqbDcEc1wfWqmq7idm+iuQFjzzglsx/y/cUaj4Uf28XPu/cULrTauYUqi1VY4bjMjtQpKW2j0EnoE1mje/CtrWnDdN/zT7SaVNWycY2Vwpmdh+qfWoQJ0I7aEfQqwdSBhcbijp2TJ6fG1VEtpWVKOkhQqjFYExrxz+643FNJdZpdnKI9Fa5NIXWquTklapkWIhCFE4CEIQBUJQkShNBaOShIlaoM6OCcmhNr/K7/AClcosgrkkVWJXDW03kTmg6cbx9VEALGCOomO/KguuQ5wYDu4S4694HZWlR2Zrmt1JBlOscO2z3c0oVBEH+9Mri1ozuOjncR0CS+xrIPKJfG+8dgE7B8BcXgF2v6LaYV4apUxOUOcTJJCrUV0TyZ4Y+WYWyxS8efKwn/AEqx+Legas/9dV6PQoNGwA+imNpAjZWLDuMkvIJf8EeVOxqoBFSmD9IPurPB/EFKocmfK7o/+RW1v8BpVQQ5o15WJx7/APOiJNPbfTdZ8mnS+ZcEnm02qjsmqLxwg6/9pZWVw25vaIDHNztGwcJ/NaGzv6rvnosaDyJ/dK56aMedyoT5tBs9SnGvyTGqZbhQqZU23UMHzC8mfFirTHBa4+0furqkZVJWYJY/lpLf93/SuLM7L1Wn+RF0eh9GBI/5uVye/Nm6TA+m595XRz8rXRvJgdydPzXCqMrQOmn9VqArLw6O9CkefK2egRWaXEgcorn9Et8g1sKuyBVC4OXWqVxJXlZ9nAQhCgAIQhAFQlCRCaC0ekfUygmCY4AkoalK5R2LSfJHtMUp1PleJGhadHT6Fdq9w0NOZwAjUkiFnMddSL/KBnAkkbkdxtCp6oe5padt/wAIPTTlbo6WElutnosPjseTbL1L7E+n/ZaWb7bM+dBl8von2d5mBAnUzOyzlei1g0JLudRoewWtwi0ECRwFsTaVIe5UotP6l54ft4OaIgaLStxGm0gF2vQLJ4ljAt6RI3OgWa/vN1RpnMZMwDr+Sp3OBS8LzPdLo9cpXjHbFTKL14/aYldsdo1+XjQkhbLCvFTmBvxQ7ucqms1P1GbJpWl6XZtHpGnquNpfsqNDmmQU6tcBoJOgGq0bo92L6fRWYrhmXzs25HTuqsFXdjjtGsDDwRsROsdwqm7o5HkTPQ9uEj12CK/ch0zLmxOD6GAqXQcoYK703LBj4ZSWoMscO36CQrDDqmg9FSPuctN53hpKhWuJudH2hbpsAvUaJ7o2TUqNY/cSBAgzPmnXRQcQuNgOSq+pibm71ZHcf00S2mLU6jsocC4axO8dFtk9q3HXNMnAZR3UC4qLrcV1BqvXnNXqdxA51CmIJSJQ3ZyxUJELgCpU1CAKlCEqZsXHF96xv3lR4j4maQ4AHn1MdeiuLnDab/mb7GFxo+H6LDIbPqSdeq1QlijzXIz0+TS4qlTcvuZUVXGHO0dUcJjZjR8oEpt/ioEtaAdYzTpPK54zVIFXXUVB+QgQqJlQlMErXJ63FFbrZY0xnqNnXzhbu0EBYKnUyimetRq3ltUELj6IZpbsjIN/hDq9VpJ8o4V/hWF06YENEqOHq1whueoxp5OvoqUnKVFc24wZb2lg940bp1OgUo4O4D5faCrikRoBsoPiXG6lrRD6Vu+4cajGfDYYIDt3HTYLd+ljXLEz1ErtESlTDNAI7JaoDgQdjorLEqYLA6IOk9R2VZnELBng8ctpfjnvW4pW+EWZ5YS3WdNlY4hhuSm06kSQZ6cK4wpoMz1U28p5qbwGtd5TDToC6NNeNeVbHRLLifuynU5pT9DMS1dGvhMdRqNDRVaGvLQXNa7M1pPAdz6pJXm5RlBuL7QuC/r/AGTgOSAkwp5j52t+h19klWlmaWnn8j1WOxfHXWlYU3EHyh2aTGvUQn/i8ylF432cfJtMVrVI+676u/mq7wyZq1n/AAw2AG5yRod4AjkKFh92+ux2So0kR90lhzdzqPQq0wqwNEPJd5n5czWk/DBAI0B5WnXamGPG4Xz7fUEiyq1tVzLk1IvKSk2yQpQhISoHBUJuZGZdphY5CbmSophZVpEkolMxcKntOyaklCVuicFckl7o8zxweerG2dwPqHFQcOpZ3AHnbsrrCrA3F3WG7JqFx4G+X81HwTBKrjUc0CGOI10mDwnSaUaR7hTSyOLfNIdVpB9PTQgwf4XA8rTYZeCowHYjccj+iz9xRIJc3yPGhDtabwODGx7rlTui1we0EEfOw7EcweVFq1QT5do2JqwnYfixZVpnYZgPdQKdXM0EbESFwumnLKzRntkiUo7k0enWmNjaVbUMSB5Xh1HxS9joe0no4c+oV7h/ieq75G5R+J249AtOTUyjzXAt/RSbo9KxbExlyAiTx2UKhKytmHF2YkknUlavDWZxusbyyzStlssKwxONni+So5jtJ1B79Fe0L8HlUeI4GHlOw+y+HyT6yVfjz5INQfRVkx45K12R8Sql1WoT+L8hso674m37V3eD7hRgUizr92V+7EslTaHKPf4RSrhvxWNflILZHmHo4aqRKUFQhKUXcXTInK1s2UgQxsSZO5JPcnddgmyiVGUnJ7n2dscSmolEqNBYIRKJRRwEIlEroAhNlCAK1CEJgLxHOMaCVCvbSrUBDXtYCI50B3jupwKVTjNx6NGDO8LuKV+7KqsxlnaPDZAA3PzOc7n81ztrP7JoiAQDp7rl4owWtc5GMe1rAdd5P8lZYQWx8F7oc0AT3bsVqxN7eHy+WPfHTi1Jt3J8sqrjQwQFGNs2dWiD7K0xyjkduD6Ks+Ir5tjOB3ptAEAQOi6mhIXFj1KoPWGfdmqJAOEBx1Ct7WxgCAmjdT7V8qErkqZ1ujtbsgKbZYgWEx7So5as1j+Pvt3tLRI5Usakn6SiS3dm8ZjTXGJIPfZWVG4Do/XheSDxa12o05VxhXjKDEiO62KTTuRnngtek1/iAlj2uI+zIDcw2a4cO91DCm2eMMuKbmQPMCCO0LEYf4nLXGnUGgJjedCQBPKzanTrM9+PsW5dHOXqiufb3NWiVGtL5tQS2fqDHuu+ZKpRcXTFrTi6aHSiUkoBUTlipEIRQWCESiUHAQiUSgAQiUIArkIQt5hBKkQgBVFu7AOOZujxsePqpSbUdAJ6An6rsXKLuJdhnOM04dmfxi5e8Q5sEaSDIKqm1IhSXXBcS5zvLtJ++8njsCoF1oU0SuFnsGpY2ov2LGjVlSadWCqizrKe6rwsk48muDLWnUzCVIoOhVdjVXerdFokNzdgs1c0T+hfMfIVbi9g2qxwKh2GOh4G4MwWn5h6qc69aVPmLK0r6MBd4A9joGyv8F8FfGj7RzD6AqzrFp6K68PuAKu/USlSOSVRbK+ywt1rdCjnc8ZA8O0DSDIiFdmi07tb/tClYtbjPSfyAWfTQqMFl1Unv49jzuuyN5I/gcP+dEJJQsT5F9iolCFygsJRKEIoLBCEIoLBCEIoLBCRKigsrUIQmFGIcClTAnqLAC8Aa7BZ/GccEFo+XnjN2ncD0V7VpBwLSJBEEcELhRwukzVtNgI2MSfcqzHKMXcjdo9Ri073yi3L6ey+/wCShs8BqVXB7zlAgt4yj+BnB/idqoWKUI2/c/UrY3boY49j7kQFkri4kkbgubTb0JA8x99PotunyObp9DjSZcmpUssvo1X+yopVspU1teYUC8pFrj6pKVVWTgNMci8tq0FaC3wis+n8RrCWxwRJA5AmVj7a5XpXhPFw6iwE6shp6xwQsrxpv1E55GlcTG4lgzagzAljvxt091TXmHX9MeX7Vp2c3Un1Xp2P4MCDVpjec7R/9ALI/Gr0nfZOlv4SVKE3j9MiuUfirdDj3MdRt7+o6BSeD1LSB7lb3wvRqUw0VTLo11lKcTuHiC0Dr5tFJwunlcCTJUc2eM6SSOY8TinbbLnHb3JSpEz/AIg4n7vPRRre9a8CDr05U68qAtaPU/sofwxIMCfQLNnlGTprkQ6zJCUtrTtf+6OuZCYllY6F1jkJsolFILHITZRKKQWOQmyiUUgschNlEooLHITZQigsgoQhbTMCUFIhcaAehNBQ8SCBoeD0UQKDHsR4zZWg7jVxP8A6qisml1QVag+HSpaNE6T269fUrrf2lam4moyo7XRzWNe0jrG4+q40xVquGSjUe7YPqDyt/wAogNamsEow4a/J7HBPBhxxUWqS/wAv3O9434hGmr5LWx5oA0zDqRqqirTLSt1gmB/CJqVDmqkQfwsHIb+6j4z4cD5dTGp1Le/Vv7KtZ4btt/yY15HE8zS69zGNfCt8Hxw0nhw+o6jkKtubBzSe3HPsuLKblY4pjSE1JHuGD4g2rTa5pkOGn7HuFSeJ8J+GfisHlJ8wH3T19CqvwTa3VNpD6VRrD5mPLYbPI111C1tC5DwWPEg6EHYgrPOvll/BVG4SuLMVSuCdArCxBzBabw7grKLqxiZIDHOAJDeRr3TsasRBe0AHTNA3HX3UVp9kd/8ARHNrdsZUukVVR8n6QmpMyTMlzd8nlXJybkx8olNBSqJwWUJEIoBUJEIoBZRKRCKAWUkoQg6EoQhAWQ0IQtZnBCEIAEoKRC40A9CaCnKIAEspEIA5XNjTqfM0HvsfdQ7HwO11dtT4gZTbBDJLnucNTM7CYVm1wGrhI5CmivRcBBy/VaMM3Hmx342E5XK+OiwbiRDyyoJk+V06ER0XT+zt3UAVqf3yHFurTyuTsUk6KU5Vyxyo30aCg4dVLdbBzXA7OaW+6orO7E6q0bcCOVbiyJrkzZcb6MrUblJadwYP0SKZiLIqk9df3XMNlX4/Fb0pOXDF68a3zuOOQpCpRprjUXcnh2o3jlb+5GfjnXpfJzRKREpLKDg6khW04un2LKJSSiVE4LKJSEpJQA6USmyiUAOlCbKEAR0IQtBWCEIQAIQhAAlBSIXKQDgUqRqrcRkOE7ceqZ6Xx08rufCGWk8dPM7nwi7o2LjuMo77qk8SYQQAaJPdpOnqOis8Ixou8j9xsZ3VnXoSuZtN8CdVx9B1pcMdNJ0eUjFKjH5XyP0WgsMXnYq3xjAWVAZH7rHVrB9tUMS5n5hUygpr7jSM7N3YXW2q0FtdaBYjDcSa4AhaXDLjMsXMHRXmjfJMxVwIaY1B/VRmaCZ0UvEW5mOjcCQOdNf0VU2sH0y2dxp6r03j57sVezMqTSLCZCjVVWYdi33HnUaeybiWLBogGTwBvrsmESUYqXJMNUTCVJg3hp9UZ67i0bim0wf9TuPQLvdYcaMNkluuUnf0PdIfKfCyeqL5XDFHk8caU49/U4oTEJJQkHoTEIoB6ExCKAehMQigOaEIVpEEIQgAQhCAABWlrhQIE7qqNXLCtrPE2xqU78dpfT8WS/A68fpvR8WS/A7E6Aps7LK4jeNdoOFpfEN0HUHQvLzdEVSJ5TlScexqsjhyy0qVDwYKvMF8UQQytp+E/us+16414XcmKOSNSNU4KfJ6TVhzZGoKpL6xnfWVQ4R4ldShjz5eDGnoVoHYkHtka+hSLPppY5N9oqxzp0ZK9w51B2ZmrTuOnorLCMe1CkXtTMNFlr27YypDdD+UrKtO8ydI0zyKNbj0O2xiXAqNi1E0znZ/hv5GzXctPTsspheL+bKeq2mE37XAsdBa4aghVabPLRZbfKfZKSSW6JkbyqRWnhwDvbdW2AwagqPE6w0dO60F34WhzKlAgtEgsJ1gjjqoVxYxoWlhHaP6JrrNenHZj6f1/wBCrLq448m1p0/qbGzqjKIK63VmKjC086g9D1WXwS7c12UyenRau3uZ4KwRcZEZxU48cpmPqUi0kHcHVMlXXiK1Eh4jXR3rwfZUiXzjtk0edzY/hy2sWUSkQoFNiyiUiEBYsoSIQFjEIQrABCEIAEIQgCBiNWHN9FxZcJMU+f8A0hRWL2WjVYIfj/s9ZoJXhivsTry+JpuCxZEVCT1Wkuz5Vl7g+ZyllVclmfgtadUHlJVVdZFTVanaNGOTljTZGqptG6fT1aSFIclA3VMlbowZlbE/8kJaczdeyz9Zxe5xPJVldNHRQXBdhFUkuC5L0hb3UQDPY8haHDMZLSNdOqzJUrDT5lh1ukhKLkXKbxdHq+B49Eeb6LUW+Itd0XjuHPObc+61+F1DA1PuvNO8TpPglkipKzetNPoFwubtrRoqljz1Kr8SedNT7qcs8mjPHFylZOxG+zMyjWSCfoqtKf5JFXJ2ea1k3LM/sKhIhQMoEpMyCkQAuZKmoQ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0246" name="AutoShape 6" descr="data:image/jpeg;base64,/9j/4AAQSkZJRgABAQAAAQABAAD/2wCEAAkGBhQSEBAUExQVFRUUEhQUFBQWEhQVEBUUFRQVFRUUFBQXGyYeFxkjGRQUHy8gIycpLCwsFR4xNTAqNSYrLCkBCQoKDgwOGg8PGikkHyUpKSwpLSksKSwpLCwsLCwsLCksKSksKSwsLCwpLCwsLCwsLCwsLCwsLCwsLCwsLCksKf/AABEIANoA5wMBIgACEQEDEQH/xAAbAAABBQEBAAAAAAAAAAAAAAAAAQIEBQYDB//EADwQAAEDAgUCBAMGAwgDAQAAAAEAAhEDBAUSITFBUWEGInGREzKBI0JSobHRYsHhFBUzcoKS8PEWorIH/8QAGgEAAgMBAQAAAAAAAAAAAAAAAAUCAwQBBv/EAC0RAAICAQQBAgUEAgMAAAAAAAABAhEDBBIhMQUiURMyQWFxFCOBoZHBQtHw/9oADAMBAAIRAxEAPwC8ShIlC8iKhyemJ6gzqAJyaE5QZJChMr/KfRPUDG6uWke2pgwY/wC1bgheRG7R43lzRS97/wAEjDbnOzeSCQfopiovCrfJU/zDvqVekdVzUY28r2ou1WK9RJQX1BcmXPmcOAJ9CoGL4iA0Bsyd9YcO/oqduPtotcwA1ar4AaNp4k8rVh0+2L3dsZafx7UHu+Z/0jU21UOBjgwpCrsFtXU6QDzL3Evd2c7hWKW52nklXuKtQ4vLLb1YBPTE4FZ2VipUgTgFw6ACc1qdTprsykpxxtnThlRlUwW6Q0FZ8CR2iGhd3U1yc1VSg0FDCE1OKaoHAQhCABCEIAqEoSJQmgtHJ6YnqDOoAngJgTlBkkNfUgLMYpX+Po3y0wZfUd96Ds0dFaYzV0hp12OhMTvP0UW2pB5a5wBDTMR5ZgACPRMtPjcUer8dp1ixqcu3/RItKPw6TTmytGobMPM8k90tS7e4Zs7mjbKG+b6907FKgdla2MxOYgDRoCC3KwDcnj+anwraGUfwV1JzMxJ+YfjOUk9NV3oPt6b21HUYcJhwOkn8lWYtgL6kwG+sEqPRwS5a0AEEDggwR7qPDS5L3ihJUzcW2K0ngQ8DsdPzU1tMnaCOxn81g7fBnkZZa12ukub7FFHBr5joYHATv8QZfyKyvBib7oVZvHaW2t+1/c3FeoGRPO3r07rqCqbDcEc1wfWqmq7idm+iuQFjzzglsx/y/cUaj4Uf28XPu/cULrTauYUqi1VY4bjMjtQpKW2j0EnoE1mje/CtrWnDdN/zT7SaVNWycY2Vwpmdh+qfWoQJ0I7aEfQqwdSBhcbijp2TJ6fG1VEtpWVKOkhQqjFYExrxz+643FNJdZpdnKI9Fa5NIXWquTklapkWIhCFE4CEIQBUJQkShNBaOShIlaoM6OCcmhNr/K7/AClcosgrkkVWJXDW03kTmg6cbx9VEALGCOomO/KguuQ5wYDu4S4694HZWlR2Zrmt1JBlOscO2z3c0oVBEH+9Mri1ozuOjncR0CS+xrIPKJfG+8dgE7B8BcXgF2v6LaYV4apUxOUOcTJJCrUV0TyZ4Y+WYWyxS8efKwn/AEqx+Legas/9dV6PQoNGwA+imNpAjZWLDuMkvIJf8EeVOxqoBFSmD9IPurPB/EFKocmfK7o/+RW1v8BpVQQ5o15WJx7/APOiJNPbfTdZ8mnS+ZcEnm02qjsmqLxwg6/9pZWVw25vaIDHNztGwcJ/NaGzv6rvnosaDyJ/dK56aMedyoT5tBs9SnGvyTGqZbhQqZU23UMHzC8mfFirTHBa4+0furqkZVJWYJY/lpLf93/SuLM7L1Wn+RF0eh9GBI/5uVye/Nm6TA+m595XRz8rXRvJgdydPzXCqMrQOmn9VqArLw6O9CkefK2egRWaXEgcorn9Et8g1sKuyBVC4OXWqVxJXlZ9nAQhCgAIQhAFQlCRCaC0ekfUygmCY4AkoalK5R2LSfJHtMUp1PleJGhadHT6Fdq9w0NOZwAjUkiFnMddSL/KBnAkkbkdxtCp6oe5padt/wAIPTTlbo6WElutnosPjseTbL1L7E+n/ZaWb7bM+dBl8von2d5mBAnUzOyzlei1g0JLudRoewWtwi0ECRwFsTaVIe5UotP6l54ft4OaIgaLStxGm0gF2vQLJ4ljAt6RI3OgWa/vN1RpnMZMwDr+Sp3OBS8LzPdLo9cpXjHbFTKL14/aYldsdo1+XjQkhbLCvFTmBvxQ7ucqms1P1GbJpWl6XZtHpGnquNpfsqNDmmQU6tcBoJOgGq0bo92L6fRWYrhmXzs25HTuqsFXdjjtGsDDwRsROsdwqm7o5HkTPQ9uEj12CK/ch0zLmxOD6GAqXQcoYK703LBj4ZSWoMscO36CQrDDqmg9FSPuctN53hpKhWuJudH2hbpsAvUaJ7o2TUqNY/cSBAgzPmnXRQcQuNgOSq+pibm71ZHcf00S2mLU6jsocC4axO8dFtk9q3HXNMnAZR3UC4qLrcV1BqvXnNXqdxA51CmIJSJQ3ZyxUJELgCpU1CAKlCEqZsXHF96xv3lR4j4maQ4AHn1MdeiuLnDab/mb7GFxo+H6LDIbPqSdeq1QlijzXIz0+TS4qlTcvuZUVXGHO0dUcJjZjR8oEpt/ioEtaAdYzTpPK54zVIFXXUVB+QgQqJlQlMErXJ63FFbrZY0xnqNnXzhbu0EBYKnUyimetRq3ltUELj6IZpbsjIN/hDq9VpJ8o4V/hWF06YENEqOHq1whueoxp5OvoqUnKVFc24wZb2lg940bp1OgUo4O4D5faCrikRoBsoPiXG6lrRD6Vu+4cajGfDYYIDt3HTYLd+ljXLEz1ErtESlTDNAI7JaoDgQdjorLEqYLA6IOk9R2VZnELBng8ctpfjnvW4pW+EWZ5YS3WdNlY4hhuSm06kSQZ6cK4wpoMz1U28p5qbwGtd5TDToC6NNeNeVbHRLLifuynU5pT9DMS1dGvhMdRqNDRVaGvLQXNa7M1pPAdz6pJXm5RlBuL7QuC/r/AGTgOSAkwp5j52t+h19klWlmaWnn8j1WOxfHXWlYU3EHyh2aTGvUQn/i8ylF432cfJtMVrVI+676u/mq7wyZq1n/AAw2AG5yRod4AjkKFh92+ux2So0kR90lhzdzqPQq0wqwNEPJd5n5czWk/DBAI0B5WnXamGPG4Xz7fUEiyq1tVzLk1IvKSk2yQpQhISoHBUJuZGZdphY5CbmSophZVpEkolMxcKntOyaklCVuicFckl7o8zxweerG2dwPqHFQcOpZ3AHnbsrrCrA3F3WG7JqFx4G+X81HwTBKrjUc0CGOI10mDwnSaUaR7hTSyOLfNIdVpB9PTQgwf4XA8rTYZeCowHYjccj+iz9xRIJc3yPGhDtabwODGx7rlTui1we0EEfOw7EcweVFq1QT5do2JqwnYfixZVpnYZgPdQKdXM0EbESFwumnLKzRntkiUo7k0enWmNjaVbUMSB5Xh1HxS9joe0no4c+oV7h/ieq75G5R+J249AtOTUyjzXAt/RSbo9KxbExlyAiTx2UKhKytmHF2YkknUlavDWZxusbyyzStlssKwxONni+So5jtJ1B79Fe0L8HlUeI4GHlOw+y+HyT6yVfjz5INQfRVkx45K12R8Sql1WoT+L8hso674m37V3eD7hRgUizr92V+7EslTaHKPf4RSrhvxWNflILZHmHo4aqRKUFQhKUXcXTInK1s2UgQxsSZO5JPcnddgmyiVGUnJ7n2dscSmolEqNBYIRKJRRwEIlEroAhNlCAK1CEJgLxHOMaCVCvbSrUBDXtYCI50B3jupwKVTjNx6NGDO8LuKV+7KqsxlnaPDZAA3PzOc7n81ztrP7JoiAQDp7rl4owWtc5GMe1rAdd5P8lZYQWx8F7oc0AT3bsVqxN7eHy+WPfHTi1Jt3J8sqrjQwQFGNs2dWiD7K0xyjkduD6Ks+Ir5tjOB3ptAEAQOi6mhIXFj1KoPWGfdmqJAOEBx1Ct7WxgCAmjdT7V8qErkqZ1ujtbsgKbZYgWEx7So5as1j+Pvt3tLRI5Usakn6SiS3dm8ZjTXGJIPfZWVG4Do/XheSDxa12o05VxhXjKDEiO62KTTuRnngtek1/iAlj2uI+zIDcw2a4cO91DCm2eMMuKbmQPMCCO0LEYf4nLXGnUGgJjedCQBPKzanTrM9+PsW5dHOXqiufb3NWiVGtL5tQS2fqDHuu+ZKpRcXTFrTi6aHSiUkoBUTlipEIRQWCESiUHAQiUSgAQiUIArkIQt5hBKkQgBVFu7AOOZujxsePqpSbUdAJ6An6rsXKLuJdhnOM04dmfxi5e8Q5sEaSDIKqm1IhSXXBcS5zvLtJ++8njsCoF1oU0SuFnsGpY2ov2LGjVlSadWCqizrKe6rwsk48muDLWnUzCVIoOhVdjVXerdFokNzdgs1c0T+hfMfIVbi9g2qxwKh2GOh4G4MwWn5h6qc69aVPmLK0r6MBd4A9joGyv8F8FfGj7RzD6AqzrFp6K68PuAKu/USlSOSVRbK+ywt1rdCjnc8ZA8O0DSDIiFdmi07tb/tClYtbjPSfyAWfTQqMFl1Unv49jzuuyN5I/gcP+dEJJQsT5F9iolCFygsJRKEIoLBCEIoLBCEIoLBCRKigsrUIQmFGIcClTAnqLAC8Aa7BZ/GccEFo+XnjN2ncD0V7VpBwLSJBEEcELhRwukzVtNgI2MSfcqzHKMXcjdo9Ri073yi3L6ey+/wCShs8BqVXB7zlAgt4yj+BnB/idqoWKUI2/c/UrY3boY49j7kQFkri4kkbgubTb0JA8x99PotunyObp9DjSZcmpUssvo1X+yopVspU1teYUC8pFrj6pKVVWTgNMci8tq0FaC3wis+n8RrCWxwRJA5AmVj7a5XpXhPFw6iwE6shp6xwQsrxpv1E55GlcTG4lgzagzAljvxt091TXmHX9MeX7Vp2c3Un1Xp2P4MCDVpjec7R/9ALI/Gr0nfZOlv4SVKE3j9MiuUfirdDj3MdRt7+o6BSeD1LSB7lb3wvRqUw0VTLo11lKcTuHiC0Dr5tFJwunlcCTJUc2eM6SSOY8TinbbLnHb3JSpEz/AIg4n7vPRRre9a8CDr05U68qAtaPU/sofwxIMCfQLNnlGTprkQ6zJCUtrTtf+6OuZCYllY6F1jkJsolFILHITZRKKQWOQmyiUUgschNlEooLHITZQigsgoQhbTMCUFIhcaAehNBQ8SCBoeD0UQKDHsR4zZWg7jVxP8A6qisml1QVag+HSpaNE6T269fUrrf2lam4moyo7XRzWNe0jrG4+q40xVquGSjUe7YPqDyt/wAogNamsEow4a/J7HBPBhxxUWqS/wAv3O9434hGmr5LWx5oA0zDqRqqirTLSt1gmB/CJqVDmqkQfwsHIb+6j4z4cD5dTGp1Le/Vv7KtZ4btt/yY15HE8zS69zGNfCt8Hxw0nhw+o6jkKtubBzSe3HPsuLKblY4pjSE1JHuGD4g2rTa5pkOGn7HuFSeJ8J+GfisHlJ8wH3T19CqvwTa3VNpD6VRrD5mPLYbPI111C1tC5DwWPEg6EHYgrPOvll/BVG4SuLMVSuCdArCxBzBabw7grKLqxiZIDHOAJDeRr3TsasRBe0AHTNA3HX3UVp9kd/8ARHNrdsZUukVVR8n6QmpMyTMlzd8nlXJybkx8olNBSqJwWUJEIoBUJEIoBZRKRCKAWUkoQg6EoQhAWQ0IQtZnBCEIAEoKRC40A9CaCnKIAEspEIA5XNjTqfM0HvsfdQ7HwO11dtT4gZTbBDJLnucNTM7CYVm1wGrhI5CmivRcBBy/VaMM3Hmx342E5XK+OiwbiRDyyoJk+V06ER0XT+zt3UAVqf3yHFurTyuTsUk6KU5Vyxyo30aCg4dVLdbBzXA7OaW+6orO7E6q0bcCOVbiyJrkzZcb6MrUblJadwYP0SKZiLIqk9df3XMNlX4/Fb0pOXDF68a3zuOOQpCpRprjUXcnh2o3jlb+5GfjnXpfJzRKREpLKDg6khW04un2LKJSSiVE4LKJSEpJQA6USmyiUAOlCbKEAR0IQtBWCEIQAIQhAAlBSIXKQDgUqRqrcRkOE7ceqZ6Xx08rufCGWk8dPM7nwi7o2LjuMo77qk8SYQQAaJPdpOnqOis8Ixou8j9xsZ3VnXoSuZtN8CdVx9B1pcMdNJ0eUjFKjH5XyP0WgsMXnYq3xjAWVAZH7rHVrB9tUMS5n5hUygpr7jSM7N3YXW2q0FtdaBYjDcSa4AhaXDLjMsXMHRXmjfJMxVwIaY1B/VRmaCZ0UvEW5mOjcCQOdNf0VU2sH0y2dxp6r03j57sVezMqTSLCZCjVVWYdi33HnUaeybiWLBogGTwBvrsmESUYqXJMNUTCVJg3hp9UZ67i0bim0wf9TuPQLvdYcaMNkluuUnf0PdIfKfCyeqL5XDFHk8caU49/U4oTEJJQkHoTEIoB6ExCKAehMQigOaEIVpEEIQgAQhCAABWlrhQIE7qqNXLCtrPE2xqU78dpfT8WS/A68fpvR8WS/A7E6Aps7LK4jeNdoOFpfEN0HUHQvLzdEVSJ5TlScexqsjhyy0qVDwYKvMF8UQQytp+E/us+16414XcmKOSNSNU4KfJ6TVhzZGoKpL6xnfWVQ4R4ldShjz5eDGnoVoHYkHtka+hSLPppY5N9oqxzp0ZK9w51B2ZmrTuOnorLCMe1CkXtTMNFlr27YypDdD+UrKtO8ydI0zyKNbj0O2xiXAqNi1E0znZ/hv5GzXctPTsspheL+bKeq2mE37XAsdBa4aghVabPLRZbfKfZKSSW6JkbyqRWnhwDvbdW2AwagqPE6w0dO60F34WhzKlAgtEgsJ1gjjqoVxYxoWlhHaP6JrrNenHZj6f1/wBCrLq448m1p0/qbGzqjKIK63VmKjC086g9D1WXwS7c12UyenRau3uZ4KwRcZEZxU48cpmPqUi0kHcHVMlXXiK1Eh4jXR3rwfZUiXzjtk0edzY/hy2sWUSkQoFNiyiUiEBYsoSIQFjEIQrABCEIAEIQgCBiNWHN9FxZcJMU+f8A0hRWL2WjVYIfj/s9ZoJXhivsTry+JpuCxZEVCT1Wkuz5Vl7g+ZyllVclmfgtadUHlJVVdZFTVanaNGOTljTZGqptG6fT1aSFIclA3VMlbowZlbE/8kJaczdeyz9Zxe5xPJVldNHRQXBdhFUkuC5L0hb3UQDPY8haHDMZLSNdOqzJUrDT5lh1ukhKLkXKbxdHq+B49Eeb6LUW+Itd0XjuHPObc+61+F1DA1PuvNO8TpPglkipKzetNPoFwubtrRoqljz1Kr8SedNT7qcs8mjPHFylZOxG+zMyjWSCfoqtKf5JFXJ2ea1k3LM/sKhIhQMoEpMyCkQAuZKmoQ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10248" name="Picture 8" descr="http://lajovencuba.files.wordpress.com/2011/07/iniciativa.jpg"/>
          <p:cNvPicPr>
            <a:picLocks noChangeAspect="1" noChangeArrowheads="1"/>
          </p:cNvPicPr>
          <p:nvPr/>
        </p:nvPicPr>
        <p:blipFill>
          <a:blip r:embed="rId3" cstate="print"/>
          <a:srcRect/>
          <a:stretch>
            <a:fillRect/>
          </a:stretch>
        </p:blipFill>
        <p:spPr bwMode="auto">
          <a:xfrm rot="20502232">
            <a:off x="4494157" y="3873662"/>
            <a:ext cx="2268042" cy="2144920"/>
          </a:xfrm>
          <a:prstGeom prst="rect">
            <a:avLst/>
          </a:prstGeom>
          <a:noFill/>
        </p:spPr>
      </p:pic>
    </p:spTree>
  </p:cSld>
  <p:clrMapOvr>
    <a:masterClrMapping/>
  </p:clrMapOvr>
  <p:transition spd="slow" advTm="23000">
    <p:newsflash/>
    <p:sndAc>
      <p:stSnd>
        <p:snd r:embed="rId2" name="camera.wav"/>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CO" sz="2400" b="1" dirty="0" smtClean="0"/>
              <a:t>ANALISIS CARTA DE PRESENTACION ENTREGADA POR JAC CASTILLA COMO EQUIPO DE TRABAJO</a:t>
            </a:r>
            <a:endParaRPr lang="es-ES" sz="2400" b="1" dirty="0"/>
          </a:p>
        </p:txBody>
      </p:sp>
      <p:sp>
        <p:nvSpPr>
          <p:cNvPr id="3" name="2 Marcador de contenido"/>
          <p:cNvSpPr>
            <a:spLocks noGrp="1"/>
          </p:cNvSpPr>
          <p:nvPr>
            <p:ph sz="quarter" idx="1"/>
          </p:nvPr>
        </p:nvSpPr>
        <p:spPr/>
        <p:txBody>
          <a:bodyPr>
            <a:normAutofit/>
          </a:bodyPr>
          <a:lstStyle/>
          <a:p>
            <a:r>
              <a:rPr lang="es-CO" dirty="0" smtClean="0"/>
              <a:t>FECHA: 11-12-2013</a:t>
            </a:r>
            <a:endParaRPr lang="es-ES" dirty="0"/>
          </a:p>
          <a:p>
            <a:r>
              <a:rPr lang="es-CO" dirty="0" smtClean="0"/>
              <a:t>HORA: 2:00pm </a:t>
            </a:r>
            <a:r>
              <a:rPr lang="es-CO" dirty="0"/>
              <a:t>a </a:t>
            </a:r>
            <a:r>
              <a:rPr lang="es-CO" dirty="0" smtClean="0"/>
              <a:t>4:00pm</a:t>
            </a:r>
          </a:p>
          <a:p>
            <a:pPr>
              <a:buNone/>
            </a:pPr>
            <a:endParaRPr lang="es-ES" dirty="0"/>
          </a:p>
          <a:p>
            <a:pPr marL="0" indent="0" algn="just">
              <a:spcBef>
                <a:spcPts val="0"/>
              </a:spcBef>
              <a:buNone/>
            </a:pPr>
            <a:r>
              <a:rPr lang="es-CO" dirty="0" smtClean="0"/>
              <a:t>En </a:t>
            </a:r>
            <a:r>
              <a:rPr lang="es-CO" dirty="0"/>
              <a:t>esta reunión estuvimos realizando trabajos de conocimiento en sistemas al igual que solicitando colaboración  como crear la foto de equipo de trabajo, revisando lo relacionado con la ficha ebi y también acordando la realización de contacto con Jorge Ignacio Correa de </a:t>
            </a:r>
            <a:r>
              <a:rPr lang="es-CO" dirty="0" smtClean="0"/>
              <a:t>Corputri.</a:t>
            </a:r>
            <a:endParaRPr lang="es-ES" dirty="0"/>
          </a:p>
        </p:txBody>
      </p:sp>
    </p:spTree>
  </p:cSld>
  <p:clrMapOvr>
    <a:masterClrMapping/>
  </p:clrMapOvr>
  <p:transition spd="slow" advTm="23000">
    <p:newsflash/>
    <p:sndAc>
      <p:stSnd>
        <p:snd r:embed="rId2" name="camera.wav"/>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CO" sz="2400" b="1" dirty="0" smtClean="0"/>
              <a:t>Reunión con JORGE IGNACIO CORREA, REPRESENTANTE LEGAL CORPUTRI</a:t>
            </a:r>
            <a:endParaRPr lang="es-ES" sz="2400" b="1" dirty="0"/>
          </a:p>
        </p:txBody>
      </p:sp>
      <p:sp>
        <p:nvSpPr>
          <p:cNvPr id="3" name="2 Marcador de contenido"/>
          <p:cNvSpPr>
            <a:spLocks noGrp="1"/>
          </p:cNvSpPr>
          <p:nvPr>
            <p:ph sz="quarter" idx="1"/>
          </p:nvPr>
        </p:nvSpPr>
        <p:spPr/>
        <p:txBody>
          <a:bodyPr>
            <a:normAutofit fontScale="77500" lnSpcReduction="20000"/>
          </a:bodyPr>
          <a:lstStyle/>
          <a:p>
            <a:r>
              <a:rPr lang="es-CO" dirty="0" smtClean="0"/>
              <a:t>FECHA:15-12-2013</a:t>
            </a:r>
            <a:endParaRPr lang="es-ES" dirty="0"/>
          </a:p>
          <a:p>
            <a:r>
              <a:rPr lang="es-CO" dirty="0" smtClean="0"/>
              <a:t>HORA:9:00am </a:t>
            </a:r>
            <a:r>
              <a:rPr lang="es-CO" dirty="0"/>
              <a:t>a 12pm</a:t>
            </a:r>
            <a:endParaRPr lang="es-ES" dirty="0"/>
          </a:p>
          <a:p>
            <a:endParaRPr lang="es-CO" dirty="0" smtClean="0"/>
          </a:p>
          <a:p>
            <a:pPr>
              <a:buNone/>
            </a:pPr>
            <a:r>
              <a:rPr lang="es-CO" dirty="0" smtClean="0"/>
              <a:t>En </a:t>
            </a:r>
            <a:r>
              <a:rPr lang="es-CO" dirty="0"/>
              <a:t>esta reunión obtuvimos información relacionada con</a:t>
            </a:r>
            <a:r>
              <a:rPr lang="es-CO" dirty="0" smtClean="0"/>
              <a:t>:</a:t>
            </a:r>
          </a:p>
          <a:p>
            <a:pPr>
              <a:buNone/>
            </a:pPr>
            <a:endParaRPr lang="es-ES" dirty="0"/>
          </a:p>
          <a:p>
            <a:r>
              <a:rPr lang="es-CO" dirty="0"/>
              <a:t>Reseña Corputri</a:t>
            </a:r>
            <a:endParaRPr lang="es-ES" dirty="0"/>
          </a:p>
          <a:p>
            <a:r>
              <a:rPr lang="es-CO" dirty="0"/>
              <a:t>Organigrama administrativo</a:t>
            </a:r>
            <a:endParaRPr lang="es-ES" dirty="0"/>
          </a:p>
          <a:p>
            <a:r>
              <a:rPr lang="es-CO" dirty="0"/>
              <a:t>Organigrama planta de personal</a:t>
            </a:r>
            <a:endParaRPr lang="es-ES" dirty="0"/>
          </a:p>
          <a:p>
            <a:r>
              <a:rPr lang="es-CO" dirty="0"/>
              <a:t>Numero de canales nacionales e internacionales</a:t>
            </a:r>
            <a:endParaRPr lang="es-ES" dirty="0"/>
          </a:p>
          <a:p>
            <a:r>
              <a:rPr lang="es-CO" dirty="0"/>
              <a:t>Formas de pago por servicios recibidos.</a:t>
            </a:r>
            <a:endParaRPr lang="es-ES" dirty="0"/>
          </a:p>
          <a:p>
            <a:r>
              <a:rPr lang="es-CO" dirty="0"/>
              <a:t>Proyectos</a:t>
            </a:r>
            <a:endParaRPr lang="es-ES" dirty="0"/>
          </a:p>
          <a:p>
            <a:r>
              <a:rPr lang="es-CO" dirty="0"/>
              <a:t>Nos informan que el proyecto esta compuesto por 320 paginas  para los canales de la comuna el cual es por $</a:t>
            </a:r>
            <a:r>
              <a:rPr lang="es-CO" dirty="0" smtClean="0"/>
              <a:t>85.500 </a:t>
            </a:r>
            <a:r>
              <a:rPr lang="es-CO" dirty="0"/>
              <a:t>millones, que se trata de un convenio de cuantía menor</a:t>
            </a:r>
            <a:endParaRPr lang="es-ES" dirty="0"/>
          </a:p>
        </p:txBody>
      </p:sp>
    </p:spTree>
  </p:cSld>
  <p:clrMapOvr>
    <a:masterClrMapping/>
  </p:clrMapOvr>
  <p:transition spd="slow" advTm="23000">
    <p:newsflash/>
    <p:sndAc>
      <p:stSnd>
        <p:snd r:embed="rId2" name="camera.wav"/>
      </p:st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CO" sz="2400" b="1" dirty="0" smtClean="0"/>
              <a:t>REUNIÓN ENTRE HUMBERTO Y MI PERSONA EN BIBLIOTECA CONFENALCO</a:t>
            </a:r>
            <a:endParaRPr lang="es-ES" sz="2400" b="1" dirty="0"/>
          </a:p>
        </p:txBody>
      </p:sp>
      <p:sp>
        <p:nvSpPr>
          <p:cNvPr id="3" name="2 Marcador de contenido"/>
          <p:cNvSpPr>
            <a:spLocks noGrp="1"/>
          </p:cNvSpPr>
          <p:nvPr>
            <p:ph sz="quarter" idx="1"/>
          </p:nvPr>
        </p:nvSpPr>
        <p:spPr/>
        <p:txBody>
          <a:bodyPr>
            <a:normAutofit fontScale="70000" lnSpcReduction="20000"/>
          </a:bodyPr>
          <a:lstStyle/>
          <a:p>
            <a:r>
              <a:rPr lang="es-CO" dirty="0" smtClean="0"/>
              <a:t>FECHA: 16-12-2013</a:t>
            </a:r>
            <a:endParaRPr lang="es-ES" dirty="0"/>
          </a:p>
          <a:p>
            <a:r>
              <a:rPr lang="es-CO" dirty="0" smtClean="0"/>
              <a:t>HORA: 2.00 pm </a:t>
            </a:r>
            <a:r>
              <a:rPr lang="es-CO" dirty="0"/>
              <a:t>a </a:t>
            </a:r>
            <a:r>
              <a:rPr lang="es-CO" dirty="0" smtClean="0"/>
              <a:t>4:00 pm</a:t>
            </a:r>
            <a:endParaRPr lang="es-ES" dirty="0"/>
          </a:p>
          <a:p>
            <a:endParaRPr lang="es-CO" dirty="0" smtClean="0"/>
          </a:p>
          <a:p>
            <a:r>
              <a:rPr lang="es-CO" dirty="0" smtClean="0"/>
              <a:t>Estuvimos </a:t>
            </a:r>
            <a:r>
              <a:rPr lang="es-CO" dirty="0"/>
              <a:t>reunidos con el fin de ir asentando en la ficha lo relacionado con la reunión del día de ayer y haciendo un análisis de lo positivo y negativo de esa reunión.</a:t>
            </a:r>
            <a:endParaRPr lang="es-ES" dirty="0"/>
          </a:p>
          <a:p>
            <a:r>
              <a:rPr lang="es-CO" dirty="0"/>
              <a:t>Inicialmente hubo como cierta resistencia por parte de don Ignacio a brindarnos la información solicitada, nos dio información leyendo mas que todo lo relacionado con la corporación y su funcionamiento, en lo relacionado con la presentación de un proyecto que tenia físico y el cual consta de 320 paginas según él, fue muy poco lo que supimos al igual que lo relacionado con la ficha EBI, también quedamos con descontento debido a que no nos suministro las copias que se solicitan en la carta enviada por la UdeA. </a:t>
            </a:r>
            <a:endParaRPr lang="es-ES" dirty="0"/>
          </a:p>
          <a:p>
            <a:r>
              <a:rPr lang="es-CO" dirty="0"/>
              <a:t>Es de aclarar que mientras Humberto y mi persona estábamos reunidos en confenalco el equipo de control estaba en el ITM, por lo cual enviaremos nuestras excusas</a:t>
            </a:r>
            <a:endParaRPr lang="es-ES" dirty="0"/>
          </a:p>
        </p:txBody>
      </p:sp>
    </p:spTree>
  </p:cSld>
  <p:clrMapOvr>
    <a:masterClrMapping/>
  </p:clrMapOvr>
  <p:transition spd="slow" advTm="23000">
    <p:newsflash/>
    <p:sndAc>
      <p:stSnd>
        <p:snd r:embed="rId2" name="camera.wav"/>
      </p:stSnd>
    </p:sndAc>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CO" sz="2400" b="1" dirty="0" smtClean="0"/>
              <a:t>REUNION DEL EQUIPO DE CONTROL EN BIBLIOTECA CONFENALCO</a:t>
            </a:r>
            <a:endParaRPr lang="es-ES" sz="2400" b="1" dirty="0"/>
          </a:p>
        </p:txBody>
      </p:sp>
      <p:sp>
        <p:nvSpPr>
          <p:cNvPr id="3" name="2 Marcador de contenido"/>
          <p:cNvSpPr>
            <a:spLocks noGrp="1"/>
          </p:cNvSpPr>
          <p:nvPr>
            <p:ph sz="quarter" idx="1"/>
          </p:nvPr>
        </p:nvSpPr>
        <p:spPr/>
        <p:txBody>
          <a:bodyPr>
            <a:normAutofit fontScale="70000" lnSpcReduction="20000"/>
          </a:bodyPr>
          <a:lstStyle/>
          <a:p>
            <a:r>
              <a:rPr lang="es-CO" dirty="0" smtClean="0"/>
              <a:t>FECHA_17-12-2013</a:t>
            </a:r>
            <a:endParaRPr lang="es-ES" dirty="0"/>
          </a:p>
          <a:p>
            <a:r>
              <a:rPr lang="es-CO" dirty="0" smtClean="0"/>
              <a:t>HORA: 10:00 am </a:t>
            </a:r>
            <a:r>
              <a:rPr lang="es-CO" dirty="0"/>
              <a:t>a </a:t>
            </a:r>
            <a:r>
              <a:rPr lang="es-CO" dirty="0" smtClean="0"/>
              <a:t>1:00 pm</a:t>
            </a:r>
            <a:endParaRPr lang="es-ES" dirty="0"/>
          </a:p>
          <a:p>
            <a:pPr algn="just"/>
            <a:endParaRPr lang="es-CO" dirty="0" smtClean="0"/>
          </a:p>
          <a:p>
            <a:pPr algn="just"/>
            <a:r>
              <a:rPr lang="es-CO" dirty="0" smtClean="0"/>
              <a:t>Nos reunimos con el fin de ir unificando el informe requerido en una sola carpeta para enviar a la doctora, reunimos las tres hojas de vida, revisamos lo que hemos adelantado en la bitácora e igualmente nos comunicamos con Sergio para lo relacionado con la ficha de referencia, valor,  población beneficiada, él nos direcciono donde melisa palacio  la coordinadora de pp. en comunicaciones; ella no se encontraba en la ciudad, pero, se comprometió a que cuando llegara nos enviaría al correo la información.</a:t>
            </a:r>
            <a:endParaRPr lang="es-ES" dirty="0" smtClean="0"/>
          </a:p>
          <a:p>
            <a:pPr algn="just"/>
            <a:r>
              <a:rPr lang="es-CO" dirty="0" smtClean="0"/>
              <a:t>Como experiencia de estas reuniones hemos aprendido algunas cosas que no sabíamos, también es de reconocer nuestra poca experiencia en el manejo de los sistemas lo cual a veces nos da dificultad  para el manejo de la información, pero, ahí vamos aprendiendo.</a:t>
            </a:r>
            <a:endParaRPr lang="es-ES" dirty="0" smtClean="0"/>
          </a:p>
          <a:p>
            <a:pPr algn="just"/>
            <a:r>
              <a:rPr lang="es-CO" dirty="0" smtClean="0"/>
              <a:t>También Humberto nos informo acerca de la comunicación que tuvo ayer por la noche con la doctora biviana y las sugerencias por ella  presentadas.</a:t>
            </a:r>
            <a:endParaRPr lang="es-ES" dirty="0"/>
          </a:p>
        </p:txBody>
      </p:sp>
    </p:spTree>
  </p:cSld>
  <p:clrMapOvr>
    <a:masterClrMapping/>
  </p:clrMapOvr>
  <p:transition spd="slow" advTm="23000">
    <p:newsflash/>
    <p:sndAc>
      <p:stSnd>
        <p:snd r:embed="rId2" name="camera.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ubtítulo"/>
          <p:cNvSpPr>
            <a:spLocks noGrp="1"/>
          </p:cNvSpPr>
          <p:nvPr>
            <p:ph type="subTitle" idx="1"/>
          </p:nvPr>
        </p:nvSpPr>
        <p:spPr>
          <a:xfrm>
            <a:off x="1371600" y="2819400"/>
            <a:ext cx="6400800" cy="1038228"/>
          </a:xfrm>
        </p:spPr>
        <p:txBody>
          <a:bodyPr/>
          <a:lstStyle/>
          <a:p>
            <a:r>
              <a:rPr lang="es-ES" dirty="0" smtClean="0"/>
              <a:t>LUIS CARLOS ALVARADO</a:t>
            </a:r>
          </a:p>
          <a:p>
            <a:r>
              <a:rPr lang="es-ES" dirty="0" smtClean="0"/>
              <a:t>MARTHA GRACIANO</a:t>
            </a:r>
          </a:p>
          <a:p>
            <a:r>
              <a:rPr lang="es-ES" dirty="0" smtClean="0"/>
              <a:t>HUMBERTO RODRIGUEZ</a:t>
            </a:r>
          </a:p>
        </p:txBody>
      </p:sp>
      <p:sp>
        <p:nvSpPr>
          <p:cNvPr id="3" name="2 Título"/>
          <p:cNvSpPr>
            <a:spLocks noGrp="1"/>
          </p:cNvSpPr>
          <p:nvPr>
            <p:ph type="ctrTitle"/>
          </p:nvPr>
        </p:nvSpPr>
        <p:spPr/>
        <p:txBody>
          <a:bodyPr/>
          <a:lstStyle/>
          <a:p>
            <a:r>
              <a:rPr lang="es-ES" dirty="0" smtClean="0"/>
              <a:t>INTEGRANTES:</a:t>
            </a:r>
            <a:endParaRPr lang="es-ES" dirty="0"/>
          </a:p>
        </p:txBody>
      </p:sp>
      <p:pic>
        <p:nvPicPr>
          <p:cNvPr id="4" name="3 Imagen" descr="DSC_2468"/>
          <p:cNvPicPr/>
          <p:nvPr/>
        </p:nvPicPr>
        <p:blipFill>
          <a:blip r:embed="rId3" cstate="print"/>
          <a:srcRect/>
          <a:stretch>
            <a:fillRect/>
          </a:stretch>
        </p:blipFill>
        <p:spPr bwMode="auto">
          <a:xfrm>
            <a:off x="1928794" y="3786190"/>
            <a:ext cx="5143536" cy="2357454"/>
          </a:xfrm>
          <a:prstGeom prst="rect">
            <a:avLst/>
          </a:prstGeom>
          <a:noFill/>
          <a:ln w="9525">
            <a:noFill/>
            <a:miter lim="800000"/>
            <a:headEnd/>
            <a:tailEnd/>
          </a:ln>
        </p:spPr>
      </p:pic>
    </p:spTree>
  </p:cSld>
  <p:clrMapOvr>
    <a:masterClrMapping/>
  </p:clrMapOvr>
  <p:transition spd="slow" advTm="9000">
    <p:newsflash/>
    <p:sndAc>
      <p:stSnd>
        <p:snd r:embed="rId2" name="camera.wav"/>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sz="2000" b="1" dirty="0" smtClean="0"/>
              <a:t>INVESTIGACION HISTORIA</a:t>
            </a:r>
            <a:r>
              <a:rPr lang="es-ES" sz="2000" b="1" dirty="0" smtClean="0"/>
              <a:t/>
            </a:r>
            <a:br>
              <a:rPr lang="es-ES" sz="2000" b="1" dirty="0" smtClean="0"/>
            </a:br>
            <a:r>
              <a:rPr lang="es-CO" sz="2000" b="1" dirty="0" smtClean="0"/>
              <a:t>TELEBOYACA CON JULIO ZULETA</a:t>
            </a:r>
            <a:endParaRPr lang="es-ES" sz="2000" dirty="0"/>
          </a:p>
        </p:txBody>
      </p:sp>
      <p:sp>
        <p:nvSpPr>
          <p:cNvPr id="3" name="2 Marcador de contenido"/>
          <p:cNvSpPr>
            <a:spLocks noGrp="1"/>
          </p:cNvSpPr>
          <p:nvPr>
            <p:ph sz="quarter" idx="1"/>
          </p:nvPr>
        </p:nvSpPr>
        <p:spPr/>
        <p:txBody>
          <a:bodyPr>
            <a:normAutofit fontScale="40000" lnSpcReduction="20000"/>
          </a:bodyPr>
          <a:lstStyle/>
          <a:p>
            <a:r>
              <a:rPr lang="es-CO" sz="4800" b="1" dirty="0" smtClean="0"/>
              <a:t>FECHA: 16 </a:t>
            </a:r>
            <a:r>
              <a:rPr lang="es-CO" sz="4800" b="1" dirty="0"/>
              <a:t>-01-2014</a:t>
            </a:r>
            <a:endParaRPr lang="es-ES" sz="4800" b="1" dirty="0"/>
          </a:p>
          <a:p>
            <a:r>
              <a:rPr lang="es-CO" sz="4800" b="1" dirty="0" smtClean="0"/>
              <a:t>HORA: 5:00 PM  </a:t>
            </a:r>
            <a:r>
              <a:rPr lang="es-CO" sz="4800" b="1" dirty="0"/>
              <a:t>A </a:t>
            </a:r>
            <a:r>
              <a:rPr lang="es-CO" sz="4800" b="1" dirty="0" smtClean="0"/>
              <a:t>7:00 </a:t>
            </a:r>
            <a:r>
              <a:rPr lang="es-CO" sz="4800" b="1" dirty="0"/>
              <a:t>PM</a:t>
            </a:r>
            <a:endParaRPr lang="es-ES" sz="4800" b="1" dirty="0"/>
          </a:p>
          <a:p>
            <a:endParaRPr lang="es-CO" sz="4800" b="1" dirty="0" smtClean="0"/>
          </a:p>
          <a:p>
            <a:r>
              <a:rPr lang="es-CO" sz="4800" b="1" dirty="0" smtClean="0"/>
              <a:t>TEMA  A  DESARROLLAR  “AUDIOVISUALES”</a:t>
            </a:r>
          </a:p>
          <a:p>
            <a:pPr>
              <a:buNone/>
            </a:pPr>
            <a:endParaRPr lang="es-ES" sz="4800" b="1" dirty="0" smtClean="0"/>
          </a:p>
          <a:p>
            <a:pPr lvl="0"/>
            <a:r>
              <a:rPr lang="es-CO" sz="4800" b="1" dirty="0" smtClean="0"/>
              <a:t>Fecha  </a:t>
            </a:r>
            <a:r>
              <a:rPr lang="es-CO" sz="4800" b="1" dirty="0"/>
              <a:t>de fundación del canal</a:t>
            </a:r>
            <a:endParaRPr lang="es-ES" sz="4800" b="1" dirty="0"/>
          </a:p>
          <a:p>
            <a:pPr lvl="0"/>
            <a:r>
              <a:rPr lang="es-CO" sz="4800" b="1" dirty="0"/>
              <a:t>Cuál  es la  satisfacción   de  generar   este  servicio comunitario</a:t>
            </a:r>
            <a:endParaRPr lang="es-ES" sz="4800" b="1" dirty="0"/>
          </a:p>
          <a:p>
            <a:pPr lvl="0"/>
            <a:r>
              <a:rPr lang="es-CO" sz="4800" b="1" dirty="0"/>
              <a:t>Cuantas  sedes  tiene  el  canal</a:t>
            </a:r>
            <a:endParaRPr lang="es-ES" sz="4800" b="1" dirty="0"/>
          </a:p>
          <a:p>
            <a:pPr lvl="0"/>
            <a:r>
              <a:rPr lang="es-CO" sz="4800" b="1" dirty="0"/>
              <a:t>Recibe  recursos  del   presupuesto  participativo</a:t>
            </a:r>
            <a:endParaRPr lang="es-ES" sz="4800" b="1" dirty="0"/>
          </a:p>
          <a:p>
            <a:pPr lvl="0"/>
            <a:r>
              <a:rPr lang="es-CO" sz="4800" b="1" dirty="0"/>
              <a:t>Qué  presupuesto  tiene  para  el  año 2014</a:t>
            </a:r>
            <a:endParaRPr lang="es-ES" sz="4800" b="1" dirty="0"/>
          </a:p>
          <a:p>
            <a:pPr lvl="0"/>
            <a:r>
              <a:rPr lang="es-CO" sz="4800" b="1" dirty="0"/>
              <a:t>Cuáles son  los  recursos  del canal</a:t>
            </a:r>
            <a:endParaRPr lang="es-ES" sz="4800" b="1" dirty="0"/>
          </a:p>
          <a:p>
            <a:pPr lvl="0"/>
            <a:r>
              <a:rPr lang="es-CO" sz="4800" b="1" dirty="0"/>
              <a:t>Como  reparten  los  recursos los canales</a:t>
            </a:r>
            <a:endParaRPr lang="es-ES" sz="4800" b="1" dirty="0"/>
          </a:p>
          <a:p>
            <a:pPr lvl="0"/>
            <a:r>
              <a:rPr lang="es-CO" sz="4800" b="1" dirty="0"/>
              <a:t>Cuantos  proyectos  tienen con el  p.p.</a:t>
            </a:r>
            <a:endParaRPr lang="es-ES" sz="4800" b="1" dirty="0"/>
          </a:p>
          <a:p>
            <a:pPr lvl="0"/>
            <a:r>
              <a:rPr lang="es-CO" sz="4800" b="1" dirty="0"/>
              <a:t>Cuantos  socios tiene  el </a:t>
            </a:r>
            <a:r>
              <a:rPr lang="es-CO" sz="4800" b="1" dirty="0" smtClean="0"/>
              <a:t>canal</a:t>
            </a:r>
            <a:endParaRPr lang="es-ES" sz="4800" b="1" dirty="0"/>
          </a:p>
        </p:txBody>
      </p:sp>
    </p:spTree>
  </p:cSld>
  <p:clrMapOvr>
    <a:masterClrMapping/>
  </p:clrMapOvr>
  <p:transition spd="slow" advTm="23000">
    <p:newsflash/>
    <p:sndAc>
      <p:stSnd>
        <p:snd r:embed="rId2" name="camera.wav"/>
      </p:stSnd>
    </p:sndAc>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CO" sz="2400" b="1" dirty="0" smtClean="0"/>
              <a:t>REUNION DEL EQUIPO DE CONTROL EN BIBLIOTECA CONFENALCO</a:t>
            </a:r>
            <a:endParaRPr lang="es-ES" sz="2400" dirty="0"/>
          </a:p>
        </p:txBody>
      </p:sp>
      <p:sp>
        <p:nvSpPr>
          <p:cNvPr id="3" name="2 Marcador de contenido"/>
          <p:cNvSpPr>
            <a:spLocks noGrp="1"/>
          </p:cNvSpPr>
          <p:nvPr>
            <p:ph sz="quarter" idx="1"/>
          </p:nvPr>
        </p:nvSpPr>
        <p:spPr/>
        <p:txBody>
          <a:bodyPr>
            <a:normAutofit fontScale="70000" lnSpcReduction="20000"/>
          </a:bodyPr>
          <a:lstStyle/>
          <a:p>
            <a:pPr lvl="0"/>
            <a:r>
              <a:rPr lang="es-CO" dirty="0"/>
              <a:t>El canal me  genera  satisfacción  porque  trabajo con  la  comunidad  y  genero parte  social, en  prácticas  con los  estudiantes  de  colegios y  universidades, además se les da  un  refrigerio y los  pasajes.</a:t>
            </a:r>
            <a:endParaRPr lang="es-ES" dirty="0"/>
          </a:p>
          <a:p>
            <a:pPr lvl="0"/>
            <a:r>
              <a:rPr lang="es-CO" dirty="0"/>
              <a:t>Nuestro  canal   tiene   1  sede principal  en  el  barrio </a:t>
            </a:r>
            <a:r>
              <a:rPr lang="es-CO" dirty="0" smtClean="0"/>
              <a:t>giradot  </a:t>
            </a:r>
            <a:r>
              <a:rPr lang="es-CO" dirty="0"/>
              <a:t>y  dos más  en  Boyacá  las  brisas</a:t>
            </a:r>
            <a:endParaRPr lang="es-ES" dirty="0"/>
          </a:p>
          <a:p>
            <a:pPr lvl="0"/>
            <a:r>
              <a:rPr lang="es-CO" dirty="0"/>
              <a:t>El  canal   no  recibe    ingresos del  pp.   Hicimos    dos  documentales  cada  uno  de  12 minutos  al  municipio  por  varios  millones  pero  por  servicios prestados.</a:t>
            </a:r>
            <a:endParaRPr lang="es-ES" dirty="0"/>
          </a:p>
          <a:p>
            <a:pPr lvl="0"/>
            <a:r>
              <a:rPr lang="es-CO" dirty="0"/>
              <a:t>El  presupuesto del  2014, la  junta  del canal  se  reunirá  próximamente  para  discutirlo.</a:t>
            </a:r>
            <a:endParaRPr lang="es-ES" dirty="0"/>
          </a:p>
          <a:p>
            <a:pPr lvl="0"/>
            <a:r>
              <a:rPr lang="es-CO" dirty="0"/>
              <a:t>Cuáles  son los  recursos  del canal  los  que  generan los  socios.</a:t>
            </a:r>
            <a:endParaRPr lang="es-ES" dirty="0"/>
          </a:p>
          <a:p>
            <a:pPr lvl="0"/>
            <a:r>
              <a:rPr lang="es-CO" dirty="0"/>
              <a:t>Como  reparten  los  recursos  los  canales   cada  canal  es  independiente  en  su  manejo.</a:t>
            </a:r>
            <a:endParaRPr lang="es-ES" dirty="0"/>
          </a:p>
          <a:p>
            <a:pPr lvl="0"/>
            <a:r>
              <a:rPr lang="es-CO" dirty="0"/>
              <a:t>Cuantos  proyectos  tienen con el pp.  Ninguno.</a:t>
            </a:r>
            <a:endParaRPr lang="es-ES" dirty="0"/>
          </a:p>
          <a:p>
            <a:pPr lvl="0"/>
            <a:r>
              <a:rPr lang="es-CO" dirty="0"/>
              <a:t>El  canal  tiene  1,467 socios.  </a:t>
            </a:r>
            <a:endParaRPr lang="es-ES" dirty="0"/>
          </a:p>
        </p:txBody>
      </p:sp>
    </p:spTree>
  </p:cSld>
  <p:clrMapOvr>
    <a:masterClrMapping/>
  </p:clrMapOvr>
  <p:transition spd="slow" advTm="23000">
    <p:newsflash/>
    <p:sndAc>
      <p:stSnd>
        <p:snd r:embed="rId2" name="camera.wav"/>
      </p:stSnd>
    </p:sndAc>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ES" b="1" dirty="0" smtClean="0"/>
              <a:t>DESARROLLO</a:t>
            </a:r>
            <a:endParaRPr lang="es-ES" b="1" dirty="0"/>
          </a:p>
        </p:txBody>
      </p:sp>
      <p:sp>
        <p:nvSpPr>
          <p:cNvPr id="3" name="2 Marcador de contenido"/>
          <p:cNvSpPr>
            <a:spLocks noGrp="1"/>
          </p:cNvSpPr>
          <p:nvPr>
            <p:ph sz="quarter" idx="1"/>
          </p:nvPr>
        </p:nvSpPr>
        <p:spPr/>
        <p:txBody>
          <a:bodyPr>
            <a:normAutofit fontScale="92500" lnSpcReduction="20000"/>
          </a:bodyPr>
          <a:lstStyle/>
          <a:p>
            <a:pPr lvl="0"/>
            <a:r>
              <a:rPr lang="es-CO" dirty="0"/>
              <a:t>Audiovisuales en  palabras  </a:t>
            </a:r>
            <a:r>
              <a:rPr lang="es-CO" dirty="0" smtClean="0"/>
              <a:t>sencillas </a:t>
            </a:r>
            <a:r>
              <a:rPr lang="es-CO" dirty="0"/>
              <a:t>es todo lo que  se ve  y  se oye  acomodas a la tecnologías  de hoy.</a:t>
            </a:r>
            <a:endParaRPr lang="es-ES" dirty="0"/>
          </a:p>
          <a:p>
            <a:pPr lvl="0"/>
            <a:r>
              <a:rPr lang="es-CO" dirty="0"/>
              <a:t>Cuantos  proyectos  tienen con el pp.  ninguno</a:t>
            </a:r>
            <a:endParaRPr lang="es-ES" dirty="0"/>
          </a:p>
          <a:p>
            <a:pPr lvl="0"/>
            <a:r>
              <a:rPr lang="es-CO" dirty="0"/>
              <a:t>Cuantas  sedes tienen   1</a:t>
            </a:r>
            <a:endParaRPr lang="es-ES" dirty="0"/>
          </a:p>
          <a:p>
            <a:pPr lvl="0"/>
            <a:r>
              <a:rPr lang="es-CO" dirty="0"/>
              <a:t>  Qué  presupuesto manejan  90  millones</a:t>
            </a:r>
            <a:endParaRPr lang="es-ES" dirty="0"/>
          </a:p>
          <a:p>
            <a:pPr lvl="0"/>
            <a:r>
              <a:rPr lang="es-CO" dirty="0"/>
              <a:t>Cuál  es  su  labor  social  para  la  comunidad  con  los  estudiantes  de  colegios y universidades.</a:t>
            </a:r>
            <a:endParaRPr lang="es-ES" dirty="0"/>
          </a:p>
          <a:p>
            <a:pPr lvl="0"/>
            <a:r>
              <a:rPr lang="es-CO" dirty="0"/>
              <a:t>Tienen  acuerdos  con otros canales  hay algunos acuerdos</a:t>
            </a:r>
            <a:endParaRPr lang="es-ES" dirty="0"/>
          </a:p>
          <a:p>
            <a:pPr lvl="0"/>
            <a:r>
              <a:rPr lang="es-CO" dirty="0"/>
              <a:t>Audiovisuales genera buenos  recursos   estos  son  limitados</a:t>
            </a:r>
            <a:endParaRPr lang="es-ES" dirty="0"/>
          </a:p>
          <a:p>
            <a:pPr lvl="0"/>
            <a:r>
              <a:rPr lang="es-CO" dirty="0"/>
              <a:t>Las universidades  les aportan  recursos  no.</a:t>
            </a:r>
            <a:endParaRPr lang="es-ES" dirty="0"/>
          </a:p>
        </p:txBody>
      </p:sp>
    </p:spTree>
  </p:cSld>
  <p:clrMapOvr>
    <a:masterClrMapping/>
  </p:clrMapOvr>
  <p:transition spd="slow" advTm="23000">
    <p:newsflash/>
    <p:sndAc>
      <p:stSnd>
        <p:snd r:embed="rId2" name="camera.wav"/>
      </p:stSnd>
    </p:sndAc>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CO" sz="1600" b="1" dirty="0" smtClean="0"/>
              <a:t>INVESTIGACION HISTORIA</a:t>
            </a:r>
            <a:r>
              <a:rPr lang="es-ES" sz="1600" b="1" dirty="0" smtClean="0"/>
              <a:t/>
            </a:r>
            <a:br>
              <a:rPr lang="es-ES" sz="1600" b="1" dirty="0" smtClean="0"/>
            </a:br>
            <a:r>
              <a:rPr lang="es-CO" sz="1600" b="1" dirty="0" smtClean="0"/>
              <a:t>TELECASTILLA CON EL PRESIDENTE DE LA CORPORACION</a:t>
            </a:r>
            <a:r>
              <a:rPr lang="es-ES" sz="1600" b="1" dirty="0" smtClean="0"/>
              <a:t/>
            </a:r>
            <a:br>
              <a:rPr lang="es-ES" sz="1600" b="1" dirty="0" smtClean="0"/>
            </a:br>
            <a:r>
              <a:rPr lang="es-CO" sz="1600" b="1" dirty="0" smtClean="0"/>
              <a:t>DESARROLLO TEMA  AUDIOVISUALES</a:t>
            </a:r>
            <a:endParaRPr lang="es-ES" sz="1600" dirty="0"/>
          </a:p>
        </p:txBody>
      </p:sp>
      <p:sp>
        <p:nvSpPr>
          <p:cNvPr id="3" name="2 Marcador de contenido"/>
          <p:cNvSpPr>
            <a:spLocks noGrp="1"/>
          </p:cNvSpPr>
          <p:nvPr>
            <p:ph sz="quarter" idx="1"/>
          </p:nvPr>
        </p:nvSpPr>
        <p:spPr/>
        <p:txBody>
          <a:bodyPr>
            <a:normAutofit fontScale="40000" lnSpcReduction="20000"/>
          </a:bodyPr>
          <a:lstStyle/>
          <a:p>
            <a:r>
              <a:rPr lang="es-CO" sz="4400" b="1" dirty="0" smtClean="0"/>
              <a:t>FECHA: 17-01-2014</a:t>
            </a:r>
            <a:endParaRPr lang="es-ES" sz="4400" b="1" dirty="0"/>
          </a:p>
          <a:p>
            <a:r>
              <a:rPr lang="es-CO" sz="4400" b="1" dirty="0" smtClean="0"/>
              <a:t>HORA: 1 :00 PM A 3.00 PM</a:t>
            </a:r>
            <a:endParaRPr lang="es-ES" sz="4400" b="1" dirty="0"/>
          </a:p>
          <a:p>
            <a:pPr lvl="0"/>
            <a:endParaRPr lang="es-CO" sz="4400" b="1" dirty="0" smtClean="0"/>
          </a:p>
          <a:p>
            <a:pPr lvl="0"/>
            <a:r>
              <a:rPr lang="es-CO" sz="4400" b="1" dirty="0" smtClean="0"/>
              <a:t>Fecha  </a:t>
            </a:r>
            <a:r>
              <a:rPr lang="es-CO" sz="4400" b="1" dirty="0"/>
              <a:t>de  fundación</a:t>
            </a:r>
            <a:endParaRPr lang="es-ES" sz="4400" b="1" dirty="0"/>
          </a:p>
          <a:p>
            <a:pPr lvl="0"/>
            <a:r>
              <a:rPr lang="es-CO" sz="4400" b="1" dirty="0"/>
              <a:t>Cuantos  socios  tiene  el canal</a:t>
            </a:r>
            <a:endParaRPr lang="es-ES" sz="4400" b="1" dirty="0"/>
          </a:p>
          <a:p>
            <a:pPr lvl="0"/>
            <a:r>
              <a:rPr lang="es-CO" sz="4400" b="1" dirty="0"/>
              <a:t>Tiene personería </a:t>
            </a:r>
            <a:endParaRPr lang="es-ES" sz="4400" b="1" dirty="0"/>
          </a:p>
          <a:p>
            <a:pPr lvl="0"/>
            <a:r>
              <a:rPr lang="es-CO" sz="4400" b="1" dirty="0"/>
              <a:t>Cuantos  canales  tiene</a:t>
            </a:r>
            <a:endParaRPr lang="es-ES" sz="4400" b="1" dirty="0"/>
          </a:p>
          <a:p>
            <a:pPr lvl="0"/>
            <a:r>
              <a:rPr lang="es-CO" sz="4400" b="1" dirty="0"/>
              <a:t>Que es  audiovisuales</a:t>
            </a:r>
            <a:endParaRPr lang="es-ES" sz="4400" b="1" dirty="0"/>
          </a:p>
          <a:p>
            <a:pPr lvl="0"/>
            <a:r>
              <a:rPr lang="es-CO" sz="4400" b="1" dirty="0"/>
              <a:t>Tiene  proyectos  o  recursos  del pp.</a:t>
            </a:r>
            <a:endParaRPr lang="es-ES" sz="4400" b="1" dirty="0"/>
          </a:p>
          <a:p>
            <a:pPr lvl="0"/>
            <a:r>
              <a:rPr lang="es-CO" sz="4400" b="1" dirty="0"/>
              <a:t>Cuantas  sedes  tienen</a:t>
            </a:r>
            <a:endParaRPr lang="es-ES" sz="4400" b="1" dirty="0"/>
          </a:p>
          <a:p>
            <a:pPr lvl="0"/>
            <a:r>
              <a:rPr lang="es-CO" sz="4400" b="1" dirty="0"/>
              <a:t>Qué presupuesto  manejan</a:t>
            </a:r>
            <a:endParaRPr lang="es-ES" sz="4400" b="1" dirty="0"/>
          </a:p>
          <a:p>
            <a:pPr lvl="0"/>
            <a:r>
              <a:rPr lang="es-CO" sz="4400" b="1" dirty="0"/>
              <a:t>Que  labor  social  manejan</a:t>
            </a:r>
            <a:endParaRPr lang="es-ES" sz="4400" b="1" dirty="0"/>
          </a:p>
          <a:p>
            <a:pPr lvl="0"/>
            <a:r>
              <a:rPr lang="es-CO" sz="4400" b="1" dirty="0"/>
              <a:t>Los  canales  de  la  comuna 5   trabajan unidos  o  independientes</a:t>
            </a:r>
            <a:endParaRPr lang="es-ES" sz="4400" b="1" dirty="0"/>
          </a:p>
          <a:p>
            <a:pPr lvl="0"/>
            <a:r>
              <a:rPr lang="es-CO" sz="4400" b="1" dirty="0"/>
              <a:t>Son sostenibles  como canal</a:t>
            </a:r>
            <a:endParaRPr lang="es-ES" sz="4400" b="1" dirty="0"/>
          </a:p>
          <a:p>
            <a:pPr lvl="0"/>
            <a:r>
              <a:rPr lang="es-CO" sz="4400" b="1" dirty="0"/>
              <a:t>  Las  universidades  aportan  recursos  al </a:t>
            </a:r>
            <a:r>
              <a:rPr lang="es-CO" sz="4400" b="1" dirty="0" smtClean="0"/>
              <a:t>canal</a:t>
            </a:r>
            <a:endParaRPr lang="es-ES" sz="4400" b="1" dirty="0"/>
          </a:p>
        </p:txBody>
      </p:sp>
    </p:spTree>
  </p:cSld>
  <p:clrMapOvr>
    <a:masterClrMapping/>
  </p:clrMapOvr>
  <p:transition spd="slow" advTm="23000">
    <p:newsflash/>
    <p:sndAc>
      <p:stSnd>
        <p:snd r:embed="rId2" name="camera.wav"/>
      </p:stSnd>
    </p:sndAc>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l"/>
            <a:r>
              <a:rPr lang="es-ES" b="1" dirty="0" smtClean="0"/>
              <a:t>DESARROLLO</a:t>
            </a:r>
            <a:endParaRPr lang="es-ES" dirty="0"/>
          </a:p>
        </p:txBody>
      </p:sp>
      <p:sp>
        <p:nvSpPr>
          <p:cNvPr id="3" name="2 Marcador de contenido"/>
          <p:cNvSpPr>
            <a:spLocks noGrp="1"/>
          </p:cNvSpPr>
          <p:nvPr>
            <p:ph sz="quarter" idx="1"/>
          </p:nvPr>
        </p:nvSpPr>
        <p:spPr/>
        <p:txBody>
          <a:bodyPr>
            <a:normAutofit fontScale="62500" lnSpcReduction="20000"/>
          </a:bodyPr>
          <a:lstStyle/>
          <a:p>
            <a:pPr>
              <a:buNone/>
            </a:pPr>
            <a:endParaRPr lang="es-ES" sz="2800" b="1" dirty="0" smtClean="0"/>
          </a:p>
          <a:p>
            <a:pPr lvl="0"/>
            <a:r>
              <a:rPr lang="es-CO" sz="2800" b="1" dirty="0" smtClean="0"/>
              <a:t>El canal fue  fundado  hace  20 años pero legalmente  10 años según la  ley  182  que  regulo  los  canales comunitarios.</a:t>
            </a:r>
            <a:endParaRPr lang="es-ES" sz="2800" b="1" dirty="0" smtClean="0"/>
          </a:p>
          <a:p>
            <a:pPr lvl="0"/>
            <a:r>
              <a:rPr lang="es-CO" sz="2800" b="1" dirty="0" smtClean="0"/>
              <a:t>Tiene  80  socios  y 1800 afiliados</a:t>
            </a:r>
            <a:endParaRPr lang="es-ES" sz="2800" b="1" dirty="0" smtClean="0"/>
          </a:p>
          <a:p>
            <a:pPr lvl="0"/>
            <a:r>
              <a:rPr lang="es-CO" sz="2800" b="1" dirty="0" smtClean="0"/>
              <a:t>Tenemos  cámara  de  comercio   y  la  NTV</a:t>
            </a:r>
            <a:endParaRPr lang="es-ES" sz="2800" b="1" dirty="0" smtClean="0"/>
          </a:p>
          <a:p>
            <a:pPr lvl="0"/>
            <a:r>
              <a:rPr lang="es-CO" sz="2800" b="1" dirty="0" smtClean="0"/>
              <a:t>Tenemos   80  canales</a:t>
            </a:r>
            <a:endParaRPr lang="es-ES" sz="2800" b="1" dirty="0" smtClean="0"/>
          </a:p>
          <a:p>
            <a:pPr lvl="0"/>
            <a:r>
              <a:rPr lang="es-CO" sz="2800" b="1" dirty="0" smtClean="0"/>
              <a:t>Audiovisuales en  palabras  socillas es todo lo que  se ve  y  se oye  acomodas a la tecnologías  de hoy.</a:t>
            </a:r>
            <a:endParaRPr lang="es-ES" sz="2800" b="1" dirty="0" smtClean="0"/>
          </a:p>
          <a:p>
            <a:pPr lvl="0"/>
            <a:r>
              <a:rPr lang="es-CO" sz="2800" b="1" dirty="0" smtClean="0"/>
              <a:t>Cuantos  proyectos  tienen con el pp.  ninguno</a:t>
            </a:r>
            <a:endParaRPr lang="es-ES" sz="2800" b="1" dirty="0" smtClean="0"/>
          </a:p>
          <a:p>
            <a:pPr lvl="0"/>
            <a:r>
              <a:rPr lang="es-CO" sz="2800" b="1" dirty="0" smtClean="0"/>
              <a:t>Cuantas  sedes tienen   1</a:t>
            </a:r>
            <a:endParaRPr lang="es-ES" sz="2800" b="1" dirty="0" smtClean="0"/>
          </a:p>
          <a:p>
            <a:pPr lvl="0"/>
            <a:r>
              <a:rPr lang="es-CO" sz="2800" b="1" dirty="0" smtClean="0"/>
              <a:t>  Qué  presupuesto manejan  90  millones</a:t>
            </a:r>
            <a:endParaRPr lang="es-ES" sz="2800" b="1" dirty="0" smtClean="0"/>
          </a:p>
          <a:p>
            <a:pPr lvl="0"/>
            <a:r>
              <a:rPr lang="es-CO" sz="2800" b="1" dirty="0" smtClean="0"/>
              <a:t>Cuál  es  su  labor  social  para  la  comunidad  con  los  estudiantes  de  colegios y universidades.</a:t>
            </a:r>
            <a:endParaRPr lang="es-ES" sz="2800" b="1" dirty="0" smtClean="0"/>
          </a:p>
          <a:p>
            <a:pPr lvl="0"/>
            <a:r>
              <a:rPr lang="es-CO" sz="2800" b="1" dirty="0" smtClean="0"/>
              <a:t>Tienen  acuerdos  con otros canales  hay algunos acuerdos</a:t>
            </a:r>
            <a:endParaRPr lang="es-ES" sz="2800" b="1" dirty="0" smtClean="0"/>
          </a:p>
          <a:p>
            <a:pPr lvl="0"/>
            <a:r>
              <a:rPr lang="es-CO" sz="2800" b="1" dirty="0" smtClean="0"/>
              <a:t>Audiovisuales genera buenos  recursos   estos  son  limitados</a:t>
            </a:r>
            <a:endParaRPr lang="es-ES" sz="2800" b="1" dirty="0" smtClean="0"/>
          </a:p>
          <a:p>
            <a:pPr lvl="0"/>
            <a:r>
              <a:rPr lang="es-CO" sz="2800" b="1" dirty="0" smtClean="0"/>
              <a:t>Las universidades  les aportan  recursos  no.</a:t>
            </a:r>
            <a:endParaRPr lang="es-ES" sz="2800" b="1" dirty="0" smtClean="0"/>
          </a:p>
          <a:p>
            <a:pPr>
              <a:buNone/>
            </a:pPr>
            <a:endParaRPr lang="es-ES" dirty="0"/>
          </a:p>
        </p:txBody>
      </p:sp>
    </p:spTree>
  </p:cSld>
  <p:clrMapOvr>
    <a:masterClrMapping/>
  </p:clrMapOvr>
  <p:transition spd="slow" advTm="23000">
    <p:newsflash/>
    <p:sndAc>
      <p:stSnd>
        <p:snd r:embed="rId2" name="camera.wav"/>
      </p:stSnd>
    </p:sndAc>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sz="1600" b="1" dirty="0" smtClean="0"/>
              <a:t>INVESTIGACION HISTORIA</a:t>
            </a:r>
            <a:r>
              <a:rPr lang="es-ES" sz="1600" b="1" dirty="0" smtClean="0"/>
              <a:t/>
            </a:r>
            <a:br>
              <a:rPr lang="es-ES" sz="1600" b="1" dirty="0" smtClean="0"/>
            </a:br>
            <a:r>
              <a:rPr lang="es-CO" sz="1600" b="1" dirty="0" smtClean="0"/>
              <a:t>PARABOLICA FRANZEA CON LA VICEPRESIDENTE</a:t>
            </a:r>
            <a:endParaRPr lang="es-ES" sz="1600" dirty="0"/>
          </a:p>
        </p:txBody>
      </p:sp>
      <p:sp>
        <p:nvSpPr>
          <p:cNvPr id="3" name="2 Marcador de contenido"/>
          <p:cNvSpPr>
            <a:spLocks noGrp="1"/>
          </p:cNvSpPr>
          <p:nvPr>
            <p:ph sz="quarter" idx="1"/>
          </p:nvPr>
        </p:nvSpPr>
        <p:spPr>
          <a:xfrm>
            <a:off x="428596" y="1500175"/>
            <a:ext cx="8229600" cy="4857784"/>
          </a:xfrm>
        </p:spPr>
        <p:txBody>
          <a:bodyPr>
            <a:noAutofit/>
          </a:bodyPr>
          <a:lstStyle/>
          <a:p>
            <a:pPr marL="0" indent="0">
              <a:spcBef>
                <a:spcPts val="0"/>
              </a:spcBef>
            </a:pPr>
            <a:r>
              <a:rPr lang="es-CO" sz="1800" b="1" dirty="0" smtClean="0"/>
              <a:t>FECHA:17-01-2014</a:t>
            </a:r>
            <a:endParaRPr lang="es-ES" sz="1800" b="1" dirty="0"/>
          </a:p>
          <a:p>
            <a:pPr marL="0" indent="0">
              <a:spcBef>
                <a:spcPts val="0"/>
              </a:spcBef>
            </a:pPr>
            <a:r>
              <a:rPr lang="es-CO" sz="1800" b="1" dirty="0" smtClean="0"/>
              <a:t>HORA: 4:00 PM A 6:00 PM</a:t>
            </a:r>
            <a:endParaRPr lang="es-ES" sz="1800" b="1" dirty="0"/>
          </a:p>
          <a:p>
            <a:pPr marL="0" indent="0">
              <a:spcBef>
                <a:spcPts val="0"/>
              </a:spcBef>
              <a:buNone/>
            </a:pPr>
            <a:endParaRPr lang="es-ES" sz="1800" b="1" dirty="0"/>
          </a:p>
          <a:p>
            <a:pPr marL="0" indent="0">
              <a:spcBef>
                <a:spcPts val="0"/>
              </a:spcBef>
            </a:pPr>
            <a:r>
              <a:rPr lang="es-CO" sz="1800" b="1" dirty="0" smtClean="0"/>
              <a:t>TEMA  A  DESARROLLAR  AUDIOVISUALES</a:t>
            </a:r>
          </a:p>
          <a:p>
            <a:pPr marL="0" indent="0">
              <a:spcBef>
                <a:spcPts val="0"/>
              </a:spcBef>
              <a:buNone/>
            </a:pPr>
            <a:endParaRPr lang="es-ES" sz="1800" b="1" dirty="0"/>
          </a:p>
          <a:p>
            <a:pPr marL="0" lvl="0" indent="0">
              <a:spcBef>
                <a:spcPts val="0"/>
              </a:spcBef>
            </a:pPr>
            <a:r>
              <a:rPr lang="es-CO" sz="1800" b="1" dirty="0"/>
              <a:t>Fecha  de  fundación</a:t>
            </a:r>
            <a:endParaRPr lang="es-ES" sz="1800" b="1" dirty="0"/>
          </a:p>
          <a:p>
            <a:pPr marL="0" lvl="0" indent="0">
              <a:spcBef>
                <a:spcPts val="0"/>
              </a:spcBef>
            </a:pPr>
            <a:r>
              <a:rPr lang="es-CO" sz="1800" b="1" dirty="0"/>
              <a:t>Cuantos  socios  tiene  el canal</a:t>
            </a:r>
            <a:endParaRPr lang="es-ES" sz="1800" b="1" dirty="0"/>
          </a:p>
          <a:p>
            <a:pPr marL="0" lvl="0" indent="0">
              <a:spcBef>
                <a:spcPts val="0"/>
              </a:spcBef>
            </a:pPr>
            <a:r>
              <a:rPr lang="es-CO" sz="1800" b="1" dirty="0"/>
              <a:t>Tiene personería </a:t>
            </a:r>
            <a:endParaRPr lang="es-ES" sz="1800" b="1" dirty="0"/>
          </a:p>
          <a:p>
            <a:pPr marL="0" lvl="0" indent="0">
              <a:spcBef>
                <a:spcPts val="0"/>
              </a:spcBef>
            </a:pPr>
            <a:r>
              <a:rPr lang="es-CO" sz="1800" b="1" dirty="0"/>
              <a:t>Cuantos  canales  tiene</a:t>
            </a:r>
            <a:endParaRPr lang="es-ES" sz="1800" b="1" dirty="0"/>
          </a:p>
          <a:p>
            <a:pPr marL="0" lvl="0" indent="0">
              <a:spcBef>
                <a:spcPts val="0"/>
              </a:spcBef>
            </a:pPr>
            <a:r>
              <a:rPr lang="es-CO" sz="1800" b="1" dirty="0"/>
              <a:t>Que es  audiovisuales</a:t>
            </a:r>
            <a:endParaRPr lang="es-ES" sz="1800" b="1" dirty="0"/>
          </a:p>
          <a:p>
            <a:pPr marL="0" lvl="0" indent="0">
              <a:spcBef>
                <a:spcPts val="0"/>
              </a:spcBef>
            </a:pPr>
            <a:r>
              <a:rPr lang="es-CO" sz="1800" b="1" dirty="0"/>
              <a:t>Tiene  proyectos  o  recursos  del pp.</a:t>
            </a:r>
            <a:endParaRPr lang="es-ES" sz="1800" b="1" dirty="0"/>
          </a:p>
          <a:p>
            <a:pPr marL="0" lvl="0" indent="0">
              <a:spcBef>
                <a:spcPts val="0"/>
              </a:spcBef>
            </a:pPr>
            <a:r>
              <a:rPr lang="es-CO" sz="1800" b="1" dirty="0"/>
              <a:t>Cuantas  sedes  tienen</a:t>
            </a:r>
            <a:endParaRPr lang="es-ES" sz="1800" b="1" dirty="0"/>
          </a:p>
          <a:p>
            <a:pPr marL="0" lvl="0" indent="0">
              <a:spcBef>
                <a:spcPts val="0"/>
              </a:spcBef>
            </a:pPr>
            <a:r>
              <a:rPr lang="es-CO" sz="1800" b="1" dirty="0"/>
              <a:t>Qué presupuesto  manejan</a:t>
            </a:r>
            <a:endParaRPr lang="es-ES" sz="1800" b="1" dirty="0"/>
          </a:p>
          <a:p>
            <a:pPr marL="0" lvl="0" indent="0">
              <a:spcBef>
                <a:spcPts val="0"/>
              </a:spcBef>
            </a:pPr>
            <a:r>
              <a:rPr lang="es-CO" sz="1800" b="1" dirty="0"/>
              <a:t>Que  labor  social  manejan</a:t>
            </a:r>
            <a:endParaRPr lang="es-ES" sz="1800" b="1" dirty="0"/>
          </a:p>
          <a:p>
            <a:pPr marL="0" lvl="0" indent="0">
              <a:spcBef>
                <a:spcPts val="0"/>
              </a:spcBef>
            </a:pPr>
            <a:r>
              <a:rPr lang="es-CO" sz="1800" b="1" dirty="0"/>
              <a:t>Los  canales  de  la  comuna 5   trabajan unidos  o  independientes</a:t>
            </a:r>
            <a:endParaRPr lang="es-ES" sz="1800" b="1" dirty="0"/>
          </a:p>
          <a:p>
            <a:pPr marL="0" lvl="0" indent="0">
              <a:spcBef>
                <a:spcPts val="0"/>
              </a:spcBef>
            </a:pPr>
            <a:r>
              <a:rPr lang="es-CO" sz="1800" b="1" dirty="0"/>
              <a:t>Son sostenibles  como canal</a:t>
            </a:r>
            <a:endParaRPr lang="es-ES" sz="1800" b="1" dirty="0"/>
          </a:p>
          <a:p>
            <a:pPr marL="0" lvl="0" indent="0">
              <a:spcBef>
                <a:spcPts val="0"/>
              </a:spcBef>
            </a:pPr>
            <a:r>
              <a:rPr lang="es-CO" sz="1800" b="1" dirty="0"/>
              <a:t>  Las  universidades  aportan  recursos  al canal</a:t>
            </a:r>
            <a:endParaRPr lang="es-ES" sz="1800" b="1" dirty="0"/>
          </a:p>
          <a:p>
            <a:pPr>
              <a:buNone/>
            </a:pPr>
            <a:endParaRPr lang="es-ES" sz="1050" b="1" dirty="0"/>
          </a:p>
        </p:txBody>
      </p:sp>
    </p:spTree>
  </p:cSld>
  <p:clrMapOvr>
    <a:masterClrMapping/>
  </p:clrMapOvr>
  <p:transition spd="slow" advTm="23000">
    <p:newsflash/>
    <p:sndAc>
      <p:stSnd>
        <p:snd r:embed="rId2" name="camera.wav"/>
      </p:stSnd>
    </p:sndAc>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ES" b="1" dirty="0" smtClean="0"/>
              <a:t>DESARROLLO</a:t>
            </a:r>
            <a:endParaRPr lang="es-ES" b="1" dirty="0"/>
          </a:p>
        </p:txBody>
      </p:sp>
      <p:sp>
        <p:nvSpPr>
          <p:cNvPr id="3" name="2 Marcador de contenido"/>
          <p:cNvSpPr>
            <a:spLocks noGrp="1"/>
          </p:cNvSpPr>
          <p:nvPr>
            <p:ph sz="quarter" idx="1"/>
          </p:nvPr>
        </p:nvSpPr>
        <p:spPr/>
        <p:txBody>
          <a:bodyPr>
            <a:normAutofit fontScale="70000" lnSpcReduction="20000"/>
          </a:bodyPr>
          <a:lstStyle/>
          <a:p>
            <a:pPr lvl="0"/>
            <a:r>
              <a:rPr lang="es-CO" sz="2800" b="1" dirty="0" smtClean="0"/>
              <a:t>El canal fue  fundado  hace  20 años pero legalmente  10 años según la  ley  182  que  regulo  los  canales comunitarios.</a:t>
            </a:r>
            <a:endParaRPr lang="es-ES" sz="2800" b="1" dirty="0" smtClean="0"/>
          </a:p>
          <a:p>
            <a:pPr lvl="0"/>
            <a:r>
              <a:rPr lang="es-CO" sz="2800" b="1" dirty="0" smtClean="0"/>
              <a:t>Tiene  80  socios  y 1800 afiliados</a:t>
            </a:r>
            <a:endParaRPr lang="es-ES" sz="2800" b="1" dirty="0" smtClean="0"/>
          </a:p>
          <a:p>
            <a:pPr lvl="0"/>
            <a:r>
              <a:rPr lang="es-CO" sz="2800" b="1" dirty="0" smtClean="0"/>
              <a:t>Tenemos  cámara  de  comercio   y  la  NTV</a:t>
            </a:r>
            <a:endParaRPr lang="es-ES" sz="2800" b="1" dirty="0" smtClean="0"/>
          </a:p>
          <a:p>
            <a:pPr lvl="0"/>
            <a:r>
              <a:rPr lang="es-CO" sz="2800" b="1" dirty="0" smtClean="0"/>
              <a:t>Tenemos   80  canales</a:t>
            </a:r>
            <a:endParaRPr lang="es-ES" sz="2800" b="1" dirty="0" smtClean="0"/>
          </a:p>
          <a:p>
            <a:pPr lvl="0"/>
            <a:r>
              <a:rPr lang="es-CO" sz="2800" b="1" dirty="0" smtClean="0"/>
              <a:t>Audiovisuales en  palabras  socillas es todo lo que  se ve  y  se oye  acomodas a la tecnologías  de hoy.</a:t>
            </a:r>
            <a:endParaRPr lang="es-ES" sz="2800" b="1" dirty="0" smtClean="0"/>
          </a:p>
          <a:p>
            <a:pPr lvl="0"/>
            <a:r>
              <a:rPr lang="es-CO" sz="2800" b="1" dirty="0" smtClean="0"/>
              <a:t>Cuantos  proyectos  tienen con el pp.  ninguno</a:t>
            </a:r>
            <a:endParaRPr lang="es-ES" sz="2800" b="1" dirty="0" smtClean="0"/>
          </a:p>
          <a:p>
            <a:pPr lvl="0"/>
            <a:r>
              <a:rPr lang="es-CO" sz="2800" b="1" dirty="0" smtClean="0"/>
              <a:t>Cuantas  sedes tienen   1</a:t>
            </a:r>
            <a:endParaRPr lang="es-ES" sz="2800" b="1" dirty="0" smtClean="0"/>
          </a:p>
          <a:p>
            <a:pPr lvl="0"/>
            <a:r>
              <a:rPr lang="es-CO" sz="2800" b="1" dirty="0" smtClean="0"/>
              <a:t>  Qué  presupuesto manejan  90  millones</a:t>
            </a:r>
            <a:endParaRPr lang="es-ES" sz="2800" b="1" dirty="0" smtClean="0"/>
          </a:p>
          <a:p>
            <a:pPr lvl="0"/>
            <a:r>
              <a:rPr lang="es-CO" sz="2800" b="1" dirty="0" smtClean="0"/>
              <a:t>Cuál  es  su  labor  social  para  la  comunidad  con  los  estudiantes  de  colegios y universidades.</a:t>
            </a:r>
            <a:endParaRPr lang="es-ES" sz="2800" b="1" dirty="0" smtClean="0"/>
          </a:p>
          <a:p>
            <a:pPr lvl="0"/>
            <a:r>
              <a:rPr lang="es-CO" sz="2800" b="1" dirty="0" smtClean="0"/>
              <a:t>Tienen  acuerdos  con otros canales  hay algunos acuerdos</a:t>
            </a:r>
            <a:endParaRPr lang="es-ES" sz="2800" b="1" dirty="0" smtClean="0"/>
          </a:p>
          <a:p>
            <a:pPr lvl="0"/>
            <a:r>
              <a:rPr lang="es-CO" sz="2800" b="1" dirty="0" smtClean="0"/>
              <a:t>Audiovisuales genera buenos  recursos   estos  son  limitados</a:t>
            </a:r>
            <a:endParaRPr lang="es-ES" sz="2800" b="1" dirty="0" smtClean="0"/>
          </a:p>
          <a:p>
            <a:pPr lvl="0"/>
            <a:r>
              <a:rPr lang="es-CO" sz="2800" b="1" dirty="0" smtClean="0"/>
              <a:t>Las universidades  les aportan  recursos  no.</a:t>
            </a:r>
            <a:endParaRPr lang="es-ES" sz="2800" b="1" dirty="0" smtClean="0"/>
          </a:p>
        </p:txBody>
      </p:sp>
    </p:spTree>
  </p:cSld>
  <p:clrMapOvr>
    <a:masterClrMapping/>
  </p:clrMapOvr>
  <p:transition spd="slow" advTm="23000">
    <p:newsflash/>
    <p:sndAc>
      <p:stSnd>
        <p:snd r:embed="rId2" name="camera.wav"/>
      </p:stSnd>
    </p:sndAc>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l"/>
            <a:r>
              <a:rPr lang="es-CO" sz="3600" b="1" dirty="0" smtClean="0"/>
              <a:t>DESARROLLO</a:t>
            </a:r>
            <a:endParaRPr lang="es-ES" dirty="0"/>
          </a:p>
        </p:txBody>
      </p:sp>
      <p:sp>
        <p:nvSpPr>
          <p:cNvPr id="3" name="2 Marcador de contenido"/>
          <p:cNvSpPr>
            <a:spLocks noGrp="1"/>
          </p:cNvSpPr>
          <p:nvPr>
            <p:ph sz="quarter" idx="1"/>
          </p:nvPr>
        </p:nvSpPr>
        <p:spPr/>
        <p:txBody>
          <a:bodyPr>
            <a:normAutofit fontScale="62500" lnSpcReduction="20000"/>
          </a:bodyPr>
          <a:lstStyle/>
          <a:p>
            <a:pPr lvl="0"/>
            <a:r>
              <a:rPr lang="es-CO" sz="2800" b="1" dirty="0" smtClean="0"/>
              <a:t>El  canal se  fundó   el  2  de  marzo  de  1992, con  licencia  de  la  cámara  de  comercio  y  la  NTV.</a:t>
            </a:r>
            <a:endParaRPr lang="es-ES" sz="2800" b="1" dirty="0" smtClean="0"/>
          </a:p>
          <a:p>
            <a:pPr lvl="0"/>
            <a:r>
              <a:rPr lang="es-CO" sz="2800" b="1" dirty="0" smtClean="0"/>
              <a:t>El canal me  genera  satisfacción  porque  trabajo con  la  comunidad  y  genero parte  social, en  prácticas  con los  estudiantes  de  colegios y  universidades, además se les da  un  refrigerio y los  pasajes.</a:t>
            </a:r>
            <a:endParaRPr lang="es-ES" sz="2800" b="1" dirty="0" smtClean="0"/>
          </a:p>
          <a:p>
            <a:pPr lvl="0"/>
            <a:r>
              <a:rPr lang="es-CO" sz="2800" b="1" dirty="0" smtClean="0"/>
              <a:t>Nuestro  canal   tiene   1  sede principal  en  el  barrio girad  y  dos más  en  Boyacá  las  brisas</a:t>
            </a:r>
            <a:endParaRPr lang="es-ES" sz="2800" b="1" dirty="0" smtClean="0"/>
          </a:p>
          <a:p>
            <a:pPr lvl="0"/>
            <a:r>
              <a:rPr lang="es-CO" sz="2800" b="1" dirty="0" smtClean="0"/>
              <a:t>El  canal   no  recibe    ingresos del  pp.   Hicimos    dos  documentales  cada  uno  de  12 minutos  al  municipio  por  varios  millones  pero  por  servicios prestados.</a:t>
            </a:r>
            <a:endParaRPr lang="es-ES" sz="2800" b="1" dirty="0" smtClean="0"/>
          </a:p>
          <a:p>
            <a:pPr lvl="0"/>
            <a:r>
              <a:rPr lang="es-CO" sz="2800" b="1" dirty="0" smtClean="0"/>
              <a:t>El  presupuesto del  2014, la  junta  del canal  se  reunirá  próximamente  para  discutirlo.</a:t>
            </a:r>
            <a:endParaRPr lang="es-ES" sz="2800" b="1" dirty="0" smtClean="0"/>
          </a:p>
          <a:p>
            <a:pPr lvl="0"/>
            <a:r>
              <a:rPr lang="es-CO" sz="2800" b="1" dirty="0" smtClean="0"/>
              <a:t>Cuáles  son los  recursos  del canal  los  que  generan los  socios.</a:t>
            </a:r>
            <a:endParaRPr lang="es-ES" sz="2800" b="1" dirty="0" smtClean="0"/>
          </a:p>
          <a:p>
            <a:pPr lvl="0"/>
            <a:r>
              <a:rPr lang="es-CO" sz="2800" b="1" dirty="0" smtClean="0"/>
              <a:t>Como  reparten  los  recursos  los  canales   cada  canal  es  independiente  en  su  manejo.</a:t>
            </a:r>
            <a:endParaRPr lang="es-ES" sz="2800" b="1" dirty="0" smtClean="0"/>
          </a:p>
          <a:p>
            <a:pPr lvl="0"/>
            <a:r>
              <a:rPr lang="es-CO" sz="2800" b="1" dirty="0" smtClean="0"/>
              <a:t>Cuantos  proyectos  tienen con el pp.  Ninguno.</a:t>
            </a:r>
            <a:endParaRPr lang="es-ES" sz="2800" b="1" dirty="0" smtClean="0"/>
          </a:p>
          <a:p>
            <a:pPr lvl="0"/>
            <a:r>
              <a:rPr lang="es-CO" sz="2800" b="1" dirty="0" smtClean="0"/>
              <a:t>El  canal  tiene  1,467 socios.  </a:t>
            </a:r>
            <a:endParaRPr lang="es-ES" sz="2800" b="1" dirty="0" smtClean="0"/>
          </a:p>
          <a:p>
            <a:pPr>
              <a:buNone/>
            </a:pPr>
            <a:endParaRPr lang="es-ES" dirty="0"/>
          </a:p>
        </p:txBody>
      </p:sp>
    </p:spTree>
  </p:cSld>
  <p:clrMapOvr>
    <a:masterClrMapping/>
  </p:clrMapOvr>
  <p:transition spd="slow" advTm="23000">
    <p:newsflash/>
    <p:sndAc>
      <p:stSnd>
        <p:snd r:embed="rId2" name="camera.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b="1" dirty="0" smtClean="0">
                <a:solidFill>
                  <a:schemeClr val="bg2">
                    <a:lumMod val="75000"/>
                  </a:schemeClr>
                </a:solidFill>
              </a:rPr>
              <a:t>OPERADOR O COOPERANTE</a:t>
            </a:r>
            <a:endParaRPr lang="es-ES" b="1" dirty="0">
              <a:solidFill>
                <a:schemeClr val="bg2">
                  <a:lumMod val="75000"/>
                </a:schemeClr>
              </a:solidFill>
            </a:endParaRPr>
          </a:p>
        </p:txBody>
      </p:sp>
      <p:sp>
        <p:nvSpPr>
          <p:cNvPr id="3" name="2 Marcador de contenido"/>
          <p:cNvSpPr>
            <a:spLocks noGrp="1"/>
          </p:cNvSpPr>
          <p:nvPr>
            <p:ph sz="quarter" idx="1"/>
          </p:nvPr>
        </p:nvSpPr>
        <p:spPr/>
        <p:txBody>
          <a:bodyPr/>
          <a:lstStyle/>
          <a:p>
            <a:pPr>
              <a:buNone/>
            </a:pPr>
            <a:r>
              <a:rPr lang="es-ES" dirty="0" smtClean="0"/>
              <a:t>   CORPORACION PRODESARROLLO U.R.T Y BARRIOS ALEDAÑOS CORPUTRI</a:t>
            </a:r>
          </a:p>
          <a:p>
            <a:endParaRPr lang="es-ES" dirty="0"/>
          </a:p>
        </p:txBody>
      </p:sp>
      <p:sp>
        <p:nvSpPr>
          <p:cNvPr id="22530" name="AutoShape 2" descr="data:image/jpeg;base64,/9j/4AAQSkZJRgABAQAAAQABAAD/2wCEAAkGBhQSERQUExQWFRUWFxwZGRgXGB4eHRogHxsaGhwbGBwdGyceGCAjHBsZIC8gIycpLC4sGx8xNTAqNSYsLSkBCQoKDgwOGg8PGiwkHyUsLCwsLCwsLCwsLCwsLCwsLCwsLCwsLCwsLCwsLCwsLCwsLCwsLCwsLCwsLCwsLCwsLP/AABEIALcBEwMBIgACEQEDEQH/xAAcAAACAwEBAQEAAAAAAAAAAAAFBgMEBwACAQj/xAA9EAABAgQFAgQDBgYCAgIDAAABAhEAAyExBAUSQVEGYRMicYEykaFCUrHB0fAHFCNi4fEzchWiguIWJFP/xAAZAQADAQEBAAAAAAAAAAAAAAABAgMEAAX/xAAnEQACAgMBAAICAgIDAQAAAAAAAQIRAxIhMUFREyIyYYGhcZHwFP/aAAwDAQACEQMRAD8APf8Aiv5dJUZZQLkkNx7k2hNmZvrmzVAqcKPkLOACz2s0bNNCSCCxB7WbcRmnXuV+FNlzBKDKfzpGnUaFlMGJuWN+8ZvwqKOk+ATDZ7MQX1KLVsRTho94vPFqUlak6gQzhyQxGkAC1zFZGPQnzKYj6vYON3I44j1h5qVu4ooMCmhHow8wpckWaMzhTuiaVjF0cVoxC3YoV5h2oA1akvWGrFKU77eu8IGV4tUtW12Ch9mjuSf0gxjM/wBSNPlKgPiGoEi7M/4cR0sd9KQdF/PMoTiEstSk6Qzpsd2qKwqZflapK1GYSrSo6VA7Xt9faDH/AOSAywlh4hBLkn4fT7wP+oXJiE18Mq1F9383u3LXhoxpVYW0y6vDJClkB9RqACbhnUHZuYpz8RL8VOoBykFw7EF68XDH0ETYSSJqZiCpQYgGrEsz3PlDCuntBab07hMTiE+eYkploDMLJAF9XxWdxWKRhfGxElfpWlZQucuStK1CUmhCiSUgfc9b+sX8D0tpnmaZmoO+kjd3Hq0NWGy6WEhOtQYMKA/nFTM8RKkNqmKYgkHw9x9n4rn5QjhNIutUA5nTJBmKTNJUpTpJDMOCd/8AES4bBjD4dQnLdZL+VRFtgY8YbqdJLHy1IqK334pH3PMmxE2Ygyly1Syl3dhXevaE/FKfLKrLFdSVhjC4+XMluE6Wpz294XpPUXizyJbaUva/qa8wcyzpuaiWEkyy48zKArW1Yjk9HLlP4UlIKmBOsE3q1eH+UcsOrf8AoEp7peIqYnPdLBq70tDF0irxVGYoDyJJHZ6D/wBXgBnXQKpJ1y5niAqb+okpqTSrswrcCGjI8GiRh1I8WWtah5tCnbZhud6xdYtWrIbtsprWbvck/Mv+cfZckkg9/wB/hEs3QVsmoHZoqDPpCVsZjFLnSUv2vYkV+sapOkBei11fiDrmVAFEknakKk+WqXLO6bhRu9A1YN9TYhIZawDqmO9bO/1tHhWZIUkEgFI8tUgg1JN6G8eZGbu69snfSfpVQlIlzggGYkq0qL2UGO/r84KYvOkTJrqSNZZ9JO1KO7FoXMxzrRKJQnygNZgNu0A8DjtSms1XgpTaseOSUaaZp+GzwSkKSEKVqINVClnFrNFXO+oBNWhXnSGKfDoUly+okVcW4gHJxwKauBsTv77xSmSElZUF1NQH/CCskvGFZWnshqy/PESFKN3TQNV354j1nWdy1yEpTMSNLagoEWd2LXfml4QlzQ/xq3/YiNcvxE6db7j5V9oop8oLyXLZheTnixMBSwY0sd4ap3VKUyFzjQmgS9bMB8yTGXIw02WQzKH4dohzWbNB7ReLS8YrySbthXMM3tUmlzv6tvEAnLNEvXmBklKlEaEuTtc94nlma4ej/u3tCzj8oaUpSSbY+dMKC5ayokgkIo5AAqfwAp3htyXCf0jrOoKUSAQlkjhJTcEuauYSMLmYlJTRKtCHIa50ubckszQwZRnWmVLSEoSNIZIoA9WDevEJLLGK6Vx7ZFrD0YFYKU9UJ+v6x0KmOxoXMUonEJJ2QsaRTbyR0D8mL+jtsi5b/wBjHk/VgWhBmBSTqCVKA8rkeUl/MHZmahgpPkJxCFS1JBlqo1T7hjSti9Iz7BzDLlTwttSVJUNJ1VQsguTcsb3MaFi8zlyvMpQCXDMaVqwAqotDzyuuMpGGN2zAs0WVLmoAI8CYpKtR4UQGVvaxMWcnzVapfZ7qNgPu7l7QRzzAjxMYpEtShPmqUkpr8TkEiyA9wXML2T5bMX5dQSlJc2Jc9ncuIKakmYvGxmk40FRSkEmiio7NTS7WPESJUoFRcKGwcua7vuIFy5iQvSkqcAJIUolqMKMGD0eCEieCHJpuGqk99jaJybXguzIZ2aod30EE1AB1B/he99/SPOMxSRVRKUvViBap9xSjRKchSpC1IMwTA+gpIatdJp5hQXNHiU5DJmIUVEjSWBDByQHalQwFoG0LuxvelTLpy2SkWFRQ2IFTxqFe8NWS44JmMQCCA53vWtqd4VStKFKQhKiGAL7WbUbBg0GspxcnT/UD6qMLhzcEGhP5wkm09kD5NPwWRiYjUFpYijVHudoQc16ZxU2aVpAVpqClQUGH2SoDtal4t5RgJiCgypihLIBW9t9STUP/AJhvyLq2ToEuYDLWCRp0mrlwQQODWLwz7cY5kcrL502YEgHUfsjSCG2JJ9/eNBl4P+WkUUyUipUQwURYlPelniRE1AnLUECWtayA7DfY2Igtl2V4TFIVqSiayvMk2BBoSA2oG4NuIpFP1UdVCXlfWfjTZctKFOuhFzqJo3YVJLcQ04fNk4fFS0TFJGoF9aa7BLH7JJ5o3tH3NP4byVL8bDKOGmpHlCPgJDMSnbin+0PC9L4tOInTMWlTzJlSS4WQNmsn5elIdbfIYL7NsnSgsEXBoQbEcGM86s6QnSwZuFTqR9pA+JI3KfvDtf1j3lXXHhFCVnVLYj+5OlRQ5FtNLXG/EOOXZ1LnlaUqGtBZSbFPoDcd/wAI6UVL05xaMnwfUiwHcqJHwmr07b1EAZs5XjJ1p8qlDUx8zGpZwzxq3UfRCZpVNkBKJpLqFkze9qKpe3PMZh1XIm4abKlzZaUqKg1XcVqjm4FHiNNPVq0L8mv5dLQiVLSiWyClwlYdTGrkG/rS9KQv9QZaoSlLkSpSyPsFCRTfTSp30kh9ordLZ0vDoaYVFFSlIqUsCVBO5oCSLfImD/8AMGaAuWtKkKcBrH+0h6K7Xi1FXwy+XnPjEBclDO1iG5F/pF2RJwpJQJadXxNUFvV3v7Q0Z90PLnnXLHgzyHPmpM48ROx4WK8vCLip5wRmCehaVtQ6XfsFimktQ+kTSlGVPwnbscMB0/JxDkF9IYjUdQ4YK27xWz/pLwUBUoKI2SSHNKkOmz+kLPQ+dqkBKh59Qq92Uom+zBo0vDYgTQpXiOeDt2PH79IrSY7VGQrxKHUliGLlLMzdohZCCC50lXfl6/4jSs96Pk40FVUzUikxI/8AX+792jOc0yWdhzompI3Sojyq/wCrfhcRB4tfCLRYVNAV/wAjpVYh6djvxVoMTel5syWFJCbOCuj8UKXFIVMDiSJyQxZnfuKjvxGtZVnKJ8sIJJmpSKU1K2f+6vEPHHH5Q6jy6M4xHT2JSl9KNVvKz/iD9IC4vVKWEqI1ihY23AcXNfpGz4zINaQVfFwm4+dD6RlnWOQzkTivSDLUANQHr8X3FfpeGeNJcOSXwU8NiC7VI5etatXtDAifhwsr0TFMQkHXQtQeWm20J+Bkq1AU2I9Nkn578xoeS5kP5k6/NqASkkt4ZSK6dnJ94RQQyv4I5njP/wAS/aWoj0cXjodV4tb2Se5v70joH/zx+2dvP7FrrLJjgwmZLCiham1g0BNkrer8KN7GsLn/AJJbPW/Lv+w8bdiMOmYFy5iEqQsEKSzgg7em8IeP6DXIK1JPi4dIdIbzpHBFl6edxteOniXqEYH6DWjG4iZLmyyrSCdg7X17kbNy1w8aMrAyylUpSEGWRp06QxHtb8RCBl+KmTMQFypaZKEV1pACiRs/DOGtX5P+BzJE7UxAWkBShQDSQPMk7p3fvw0PjikuIal8GLdf9Fz8vn+OjzyFnyzCSSHuiZWhpQ2I4LiA+Bz5SyxSkMCfWosWLHatHaP0bPwqZspcuchK5Swykt5WNhW/L3F9oyTrb+HacMSZSfIoHQtIIIaoSsJSQ45at7x2RKvBGkUOmMUiavw1EIB+05DvQV2IBJ1Xh5yz+HshMrTMVMmChJ1lI3ICQLX2jJ8jxKSuWrXqUlQoz1ozg0Iem/vG4ZXmAmykqWQhYDqQDx9oPyPl8oXHjS9GiqiZv1L0nMkzFB1LlLP9NVwSX8swfZItwbjiKKZKZCV6tK1AULhJHNjzGvznWFJWgKlqFXFx+veMo6z6PnSJviJW8g/Co3T/AGqYV7K39YWeP/o5oI9NZlqYhZYuVFvmFcwxYzNUrSESaFwAzhtnS20JeXYdUtBSGqByW5YtXh22iTFZgpKDpJrYg09QLg94xtd4LF/ATxq/AWlfirmKSoOkLeoILhyzMCGvWIZWczZKvGknRMqQ9Qf7V7kH91EBcPJVNA0jzd/3aLOIUUUIcszWJdhQ2fcAxqxSadMrjld2bD0z1OjFJ0kBE0JBWh3ZwCSg/aFSDwRWL2ZYILQQb3B77G9fQximCzBl6kKUFINFA1BAAfseRzy8agvOSrDy1zVhLoSSwo5+gi2TIoIpHFbu+CH1GpMnEiUVKWpCZepkJSGJ1EykI9VAg7h6u8Q/+TJxC50tTHWopI+JnevIYj8KwJ6mxaDi5y0MHWACCWVo8iXB+FQZtxaK2GxSkqBYA7gRHe5gjk7qzYOnOr0z2lzWTNanCr/DwaPpgrj8AiYAJiUqDukqHwmzpN0q7iMkwuLbXoD0SCFWD11JaqVMA30vDfk+fTJhTJmuSBqCvvAB6kbt/mNTdLojjbepV6ukeAAyT8JTrSQE1IDEVWVaXswZ7vC5LxIEkKBY+ICNKiCNKXcD/wCTE+jQwdd5qPB0KFVLGlmdLMSeRRg77/JJkYwaRLLsNShaupgD/wCoiGyfUW3UP1l6OWX9TklPiFOr7+6n3JPYM4twIYMTlYnSmmCWUqoUEUI5a/dxbaMxHnlzXUGCSSVCgAqymNBVgR95+XPdL9SqkqSlaFGSEpQNRJWkihLlnBNQODF14TnHvC5N6URhJSvCQpSiaKUXCBsAKAMzO9oX8FjVoWlpiSsAOpJd381TYirMKM17xqpxsiZL1JL0qdlHjt34jLsywyUZiEoKmLTFcpoVECgowETk+8ZXF1dX+Q1J6sUmYRMLoCqFIYj593vX8IZdMvEySJiRMlrBo+/IN0kHisZrgpzrJVXdjQmlQdydweRFmX1KcMv+n5mBWZRrqTRIYvQ7v3MNCTfomTGl1HvPP4YqVMlrwmxDoUos25Sbkcg+0Sz5SsIvS5CgS603AAfytU7fS0OuU56jGJ1INWqg3T2GzDmF/rHKZc5CvDBTO00GojV60IvyKcw8vLRKLfhHlfWhIPjDxChN0MH2qzB63Hygvlpk4mUopKdFQUkuRsygdneu8ZXgsYUJUE1BZLg1LVLD5A7Vi7gc4Mu3xD7T1cXcWLv9KRJTr+Q7Udb8YZz3+HKkr8TCqCaHyLKmFKaVVYPzaFzACalRlzUq8UBiDf1HPZrxomRdYJmDStLKBH/VT20HY0NO0FsTLC0ny+Y7C9dwaEECriKap9FjLUQ8Nm01CQnxjTmpHZ22t2joNzOlkv8A8ZV38Upf2Slh7fWOhuhqAw9IdSgFMierymkuYTarBCj+BPpxDksgKLJLA3J+bRiOHxqgoFSAtAWCoFqpdjs5qQ4FWMPvSvU6ly/CKStQT5FA3TShJqWcVuReJqSqzpQ2f6hPPMBLSgrCEgEgKSEpq92JOkUYmhatC8JKMwHjoUyQ0sJJCisF0s+qyqkOzBmhvzpCvAmlavIEKUpJGoeVJI8jgFiAW7RlmXZokzKlR0FxsCPskAl6gbCkZ55G+oeSeND1031T5USpq3Sw0KJ+H+1Xbg+0OLkBlfWMYl4tIADlSSdI1d3NeReHPpDqUFKJcw+UpHhqJfTQDSpW44J9ItjnsrEdS6j3j+hMOmcrEykHWfsAeVPKkgW/zxATETjLUT4qFLEwKBQrUUHR8JI8oLhylybWtGknEsdzxVm9DxGcdY4RSVlKQtSQXAZKUJGkVSlDE/ExUoVPEFzX2NFNK2hly7PJk2apCtK3komUoz6dXbcmvDRS6/mBOW4pQqQE9/th62+UCMqxmlYUolhIG9SQEAN2sG/WB2f5uvEoUiY/hrOnRqYUOzd6xklktq/BnkhGL4AMmM7SHUGUNVSokPYVS1PWPWNnTkTdRSFoIJ1AHyuQCC9Wc/L0i3Ly1KUsgkBLBIc/nvesfRNIBYMKuHe4rQio7ROUu3RhuvCjKxKSfL679+3rBrKkic6FFi1FPbuewraBKcGuoBTT7BFh+e/+49yyBuUL2emrdu/+Y7/gZPpYXhiCpKiNYoSDU03P2iLPB7E5sqdh5ktUzTpQBLFgSBS3zeEoY55hJLCpSo2JFLG/rF+XMStiCHAH/Wn4wZJ/JSM3/glx0pMwagQVFq7OxBID3td7R6y/DMkCYQojge4c++3EdMYBnSARxxu8QTpikigBsxB+oe0KrfEDniCqpIIfU9BWlha2wgp0/iyhU+Yog+HJKgymBcgV4c/OFzC44vem4I/Awdy7DI8PEq1JHioSlLDzDTqVUFgHLNWsNDdPVvhbF+r6KWMzOZNmKBINyOyjuPdrxJlmEW7rBSEuHADV9vwJvA/CBalKCQDU2NRcB+LRfQtaC1wQ58vzpba0Vm64jPN7Stn3FJmhQKV+GoEKC0iiwKEEWqNouYPEkDSo2cDdhwDcj1qPRorS8cNRH2R9nau44iwMSxYM7ejvxDLM6ploT+x76fUE4VFnLrp6kA1omg3hHzTFqm4uatTafNLFiWoHSbh+DYHvFrG58pBShDKSEJSbMC2+1z9IXDPJe93Levb8uIk2+j5cniQQUgKY8We4axcdqd48YeaozFKCEKIDMtylaKuEN5kKPIqKHtFb+aZvNuw3r+3ieVMNACfYfu8PDJKJNzb9L2FxQStBlqKJiSNLPvYHnatX3hj6izVMqWQqsyZ5XoKnduLUtCbKxafFDuNJq12Z/bZ4rYvMvEVqX56cvwGh5Stos8iS56eMWUS5QTo28ikliFUuLKBEVUTWLVsCH9nB/COxhEwiUPiNfMbfr7RYGXKAISQogUamqn19I6TTozdkfETlEghjLVcbXunuDxb3hqyvr1UoBJdZAo9x3c3BIsYSMGtWkpDlqsLOOOI9Jw7qclvX3irevEx35Q2zOtySSoKc8KIHyaOhTm5hpJHlLdv8R8idy+2HZjpk+FmYhKPDrNHmABS4IFXH5cQw9GrKcUlKqKZQVsXZ7WApfesAcHNWsoVKDFJoXYPvV2cQXm5mhM4LKkCYi6kMoGguSWO4icZ/rTDCWvoyZ9mksJMolPnBSasACnTU3Ve1ozHGYSWhSSqWBpoClKq3CQ7uqgv2uIOZoicXxCgVj/8AoC4LuA3e1AGgBMxpJJLsRue1m/SIzTXydmnsy9i8TKCUgJckVAQdrVNQX3MRScaNgwCSKl6M8CJy5qpitZJRdApXchxUEd4KYHDFSP6bD/sa7/CbA+rvDx/Rekotp8NMzfqFEjDy1A+ZaE6d7tUkWHpCNjMxKgXU6jQrFFBhTl6MCxgT1Lnc1M2WnzACWhIZNAAEgktShu8U9BUSArSoOxFbhrG0JPG27vg+fI3KvgITse5IA06UhJPqaKPaIcQSpqOyiSB6VYmruAR7xSRN0uNVWvdwN9O/eLEmZ5lOAUqDFiNq29BzA8M6LCVH4XoTvtR2Pp39Yp/zoIUkHzAPbu5etn/GIlzRVTsyh5bbEhiEuwA379ohXM1lw6imhZrE/huIsl9g/oJoxTEVct+hMRYxpiWUQ5dj7M9w3+o8CW6NIUaih+oMDcE1BuNQHrVw9lWB5joxT6M3wvYZKpaNStKyAyGBchjsaPbeJZ0wrCdTOEgi+xcvxtSKxnJoglrKAD1F68hwYllJoktUFgwo16x0o9sFkyZxs1r1t+6VjxiJvnCWLaRX8PSJsNL/AKjNQgb2294GDFjxVhWoecjzUs7AUfaFSp8O2aCSpQZwCFByxIL3t8orYPFKulZSsuQxIYvYl+I+Y/FJTLVVjtyPQ/rFTK8WBLKlKsrnagfvu0crathjJhGa5JUkssAOQxepelye8VZOZJWtyohQTbuOzOC/MVcZM8JYKWALnXqNWNRXf5RL4g1+Kx0zAy/K7+voW+UHXljM9pKSHCAD8T8jcR9XiSnSrTSzkW/2/O8V8T5FHQXALirkBrHfmK68wLFKgT70beH0vwEWFT50EuNSXcNQh9q0MD0TU6iU7poOPR/nFjDLaiUkp2c839mP1iL+VBAYMX8oBob0L2eESpjERmGlgGKj6u3mPMWZM0gOQRpvT4bn3isJrqUKulJV678WpWOGKuoVcpJFLEAF/lFa+ETbLqcQJjlbvYv6c894iXJA8xJSQdt/XaINQumjkhQ4NGbsz7x7npClJD7sXf8ASFaroyf2R+InU5SdQ3uz9+HiXEKJQQCwSNixtSn1ixOwALaSxIu7EU439IEfy65c1Qml332PcMYCal4Mp/RNhJVQNTKULFINWqb+xaLWIQAkln0Obe9j7xBhqUexpXnn2aJ5M4lK2LODU7fqLNHSbsns7BOpOygPU1jo4LUqp0H/ALJD8VjotUiujHzCgyJPhqS2tQdzqbuOHO8fZTmj0I/ZivmWJK53lNFHSK/DwKioO+8fcOlTDxFgdwkh6FwS7D/UZMqakCae1FPOc0nJmeHrVo+IgC3oB84hwigsgjzO/wDsjb3hhmmWokAApNXIY2DK7/6ipLwaQTpooj4t/o1ICmvKOoiR0eqasrM1KUgWd+ePf/Ee1zvCTol6pgRTUxbuKcekSLx3hhjd2YU7O3FI+KnP5gXrbneDKVrVoZvgDz3NnLD7IAIL7gn6GhMVZGaIWNLVcUNGL0Y2hgx8jxAkiikmyg/sqK+C6dXNC5aZRqHOgskV3UbVIZzFMco1qSdMX5WPUkTAZbpCyQ1NJPKrg0ZjBBc1JQ6mDOXTsQ9wa+hvH3qXo+dgUIKkHRMNahWk8EgXinh8CkyyCQ6rgvSv02rFnBeh1rpeQnVKClJVqShwCojd3BciKctaETh5iHCak03NTc3F494bK0qUnxNakCiXLA9jvcRZl9MoWvXqWwYtufcl+8SbjC9mClZ7TiNjcHYv6eoaKBlsp0r0h9KgbuT39XfZ4uy8IhCWS5SxLGopUgn5RXPTCNBV4itPmUpmc3I9CBBhKKA0RrmKMxINFAMQA/JdxYGlfWLiV6aGhLqdgbh6tY7QKyZSNajrLmgJ2agBG9N4MeMD3FhTYGn1+sGfHQknTosiaEqTQsagiwPB+UCpyVa1hwoFVQSN6s1x5YszJ2gukU06lV2tUHYE1OziIhiJSyFak+Ilykg3FQx7fg8Ko8sKRDi8OPDmW0pYeYVDGu+z/jxAv+UBRqBckgU77ECL+Y5kgy1pS5KzVrA0Lu3Ib2gZk+GK9YDa3Gk6mIPvsfyh4p1ZX4CBMxMohTKoGLOouWb+6haJ8GrYo+0CwJZII2IuGNtiI9SpJAUFKSRQgBw1q/Ux4xEzQVO1Abn92L+kco36A5UwavsqZLUF639rRWxU7RQABT19G+UTqWCAQb1DblqwLzoFPJKzQvf/AE8GK6cmWMLiyAlIopVPYv8A4i5KUpc4E0AAIBH1/F4G4ZRBSQn4Qy7OwAuD7wYUCW8o+N6M7B2+jCOnUehkVcxkqE3xU0DMXND3HY1pT6wOw87y1caieRv3pSzQwzUDw1AANUVNP24uIpSp90LFDatwC+1j+QhYZOeCPwho7v8AI/E9Kd4to1DRqU+l3b5gir1FflA/GYVJWNMwAgOgFhZqPv8A4iNE0Agl0lQOp7FrehP4NHTW51WgzMxrlOmlAT3cVb3ilnssqSC7aWSKnc/XaJBMdu7mnd6+7GPWKAVLUDWjh3cEGh+dYSMdWmBJIr4VZUxU1Q30Z3EW5MpkPV0pt3DQOlTkgF6N6s9YvnEOku9Qwp7b3Y1hmhxfnSyVE6o+QWmSS5dUseor71jov+Qff+x0zjDoE0qlhhq1Ap3fkbRGkhSSDRwR+3tASZjVKWsEgBRdJA+HtQVYUi3hF0HIop3pu47cesZ5R+w7Oyp4q0LTLWXIs72oAHuWFG7QYlT3drEbfKK+ZywpSVXLABm33FbuBTaK4nn4ixKSxdw/tZ7VO0RyL+jpHzOVABKmBYgkEXH5t+YjzhMyCxpSkJ1b0Hbf0tw8MnS3S6MaormTPKnS6EnzKcW7J5a/yhqxHQGCXJVh/ASnUPiSBqpXUFEu43G/vF8eLaPRUmZ5/MkAklRtRKSWIodPIN2eND6EzATMEhXkq9t7/GNj+UZ31b0picEUiSrxJJASFFACkFvtaWbkK9jUVZOi8OcHh5apyviSyQkkguSRYV3v34h8WFwbbDCDHzF4cLSqWsBUpQZ1UL+3w1+E3EZf1Xkq8IVGa05BP9NZTUDhZFyODQ3jTsBmCZ0tKkgEHY/ge8fcdhEzUKlTBqQsM524BNweDFpx2QeowoZmwKtSjv5BY7Fn+YtBLAYtYnoSVJEuattaahLh7PbeLuf9Dowy9CnKF/8AGpNy2x2cCFmThzKxWHFdIU6TcEMa8PzSMrUZy1Yi6+m1Zd0zLlpQJaRMJusgKKialTswpsKNCZ1t0vMkomT8INST5lob4KMVJG45Tt6UDZkudGalIVRTMGsocgbd4MIUBvp/e8a6VUO1XD83ZUDq8ocivtSsMUrEJLFRGwN6E0+rGGPrPoEomfzWEdId5qEfMqQLeqfcQqgYgOClOkVK11JFGf8ASJ5E7JSg2+F7CYFeIOiWl5gBTZxp31bN35hhk/wuSEuVnxGoG8r+pqRtA7ozOAJ6iHQHTqIF3e49o1QYjWKnVuCNvTn0tAhBNdGjCl0wnP8AAKlzCgpCGozNHrJ0JQ/9xv6U3/dY1nqjpeXjEuoBE0PoUkU50lrp5G1xGZ4/JCFlKk+FNR8SFVSoVb1SdjAlHRV8ArU+KWC6ndIY7MXHDctSAmaTAtQXLU+kAFwWJvv6xanLmAB0FEtZe4AG4FLMxp+kMv8AD/BypqzMXL1LCvISHSnTUqawNWftDR6xrchdweXTUoQZklcsPTUkgF+HF227REnFS1KVYlAAT6vWp3tG44vBompKVDU4rqZlHgenJ3jJ+sOlJuGnGdLDyCwmEJqit1jcP9pvXv0sXbQHGwXj8DqOsULMX3ehtxA9UicksFOm4Djm3MFJ+Ya0kJTqUsN5fRtQLsa7UMCTiVIKUgF0h6hvpEYbVTFVpE07Olh0rRp8vz2p2NIqZrjPLRgQR61F4ash6eVizqUyZaWD/aO7Dtapgxm38P5SgDKSETU1GokpXyC9vUW4i0IfNDIzLwz5VFVbg+kXpeYa9JVdHDj/AG1It47DtM8NaGUi6VXruNj6xTEkJVqSlTVChx6wLv1C+nybjSpSRLSQwuTQjcERKvErJLMkBwQSWPDC9omSt7hnLH97Rbn5I7K1EamJ7g8PatO8K5RVWPxegkzCEagR5S+/0/TvH3+dchIqjUSNthTu0W5+A8FwHIIcOe7EN8o9S8Igv5Bag23Hsb0g7qrA5IoGao1DN3Z/rHRfmZcCaJDe8fYX8iE3QQzHBGQoEFVbDtwIt5WCVJKi24JDhuPaNgz3piViQQoJC2YEi3eFdXSRlqAU2lJpo3b6wlypFXBxZHO6eTiZQWFpQpmejHgtRoHSuiFeGoFQUWJ0pPxNsT+UWl415iqNsBwIvys2UghkgkVd/oo70N4SWf4RSOSHyLHR2MmJXNckKQoaaWBBd/Vq/ONPwmJTORqqCG1J3Sb0PG78Qn43LES5qsRLLom0P9ig5rwC99i0QZZnMxM2jlSVqABUWUlk+XS3b1DgijiNcGqseUbXB4nKTMQtEwJszbKBuxhJzbKpWHCGCkqQFaVeMEghSh5Qj0Yk7tDfh58uYBMSP/qeDzAjreS+HStTpZYSFMl6glhq9BWDOcfBsScWpPwCZTiXlLLkHQkhi1QoaXsFFquL1huyXOEzQUTCBMSPXX3HpvGfZZh5kuXNcg60sAP+wVXiL+WTQsJWksSogUPsQ244hITTfAy1mjQaHyliNia/N9++/wCKD1J0amXNTMDmSk6tCRVKtjf4K+xZ3ENWVZp4qdCynxAkFQTY9xBFRBGlQJfc29PWLOKfpmM/MmYhRUpgAE6GUxfV8yw4Hd9oY8Hn50yysUUopUodmYtA7qTAmUg6EhiuWHSgaj8ajqWSSUigADMW5gb/ADP9KUPtOs1HcAh7E0NN4m5NM0qMZIfEr1q1BlA19YUuo+g0YjUuWfDWKgN5dX4gG3Y1iTJ88/lx/U/4zU76K/F6NeHFICgFUU4cF6EbEd+8U5IzzjqzFsiyWcjEYhKklASupNhuz2NDDnlfUuhkBAKNRSVPUWJIG5rWtPWGHMsr8UeU2/bHv329ITc2xAkFCSgp1lZcJND5QHUr4i3DJrSA/wBSkVsh8lzxNZlOAHABenPbvFLqHp+XiXQpnAZC010vVn39N7iFadOKPAKVaSJQUNJ5USyux4hmyXOk4hLEaVpun66kndwxjlLbjBPHqZT1DgMThkLTMlqKE08SpQXok6mu3vSsS9F4ooloCHCiXpepNxwzRsmPT4oVrAUFBi4DEcENCdJ6Rl4ZaigKZSioE1arslIu1WG+8dokuC42osNZfitYGptf3fxpenEXcQlKkkqIOxBsp9m39IUcykJT4YCgSkLmBaS6nUvQCFhgRpQ7JFCLl4vp6kWhSNYC0kJ1aBUE/aLmzMacmDuhvxSq0L2fdHeApczDhkEuqWAfK26QLh6tcekJubYsMlPlB1XIoKXB3vtG5IUlYBBDGx/WFPqX+GUif4ipYUmaS5Ulylxc6WYAjs+8K8SctiLXbAfR2LTKTLUfhCXLH727b0aneH3DzUz0gpIUkh3FvUHaEHI8imp1eInSmWWYkeZrBxdLD37Vgxg82VJUlkkJ1KCkWolg42BckO20Mnrxl3Hb+IQ6j6Vk4hLKBChRE4fEk8NRweDThjGUZtlmIwswom2PwrTZY7fmLiNgVjJM8pSZigSoqCdRBofh/d7x2a5RJnS5qZ9ZekqtYipIL0Ybiu0dLWrZNRd1RmGClaECaQdbslwGL1+bbR7TjCsuom712/ZgPl+N1KarCqXLnitPutaPuZ43T5UsdTb/AJfnGR4/2pk6+yTHTSVBVgaAFhZXrR7xKoKElSgHIZmqbhrbcx5wqauKlmZQo7Uqf9wSEyhIYEA23Fh+MGTriJt9IpU5ZSCwj5HuThSUg+Jtx/iOiDcRTaclz8TkkuARcHnt+Vou+F4paiWo5qLXf4h7iBPSWFSMOnQpJUolSpRPm3tWtAGi3isalKiBcXrWvAuf1jXCnFM12yfH9OOgpKXBq6QGpYuPzhcxXTE1PmSywBbftvX2gvhOpFIWpJOkbHUK7VFoLyMXLI8ySD95O/qP0hJ4ozFaTEPCyJiVaSg6FsFghh6l/hMVZ2WKkzksXlrPlUDRwGr8vn6kQ3Z/kOIn/wDHMSpIL6ZZ2/vBq8DMuyqakETEFSSWIdwL2Y87QkLg9fgaD1dBTpesqYTUhbuPQVe3veF3qvOVKm+GPgTWn3m5N6FoOpmfykpYYrKyGCA7mlVAhkm1fpCbmmFVOUorKkhZJZ6+pO7ewrAyJW+l5zuGq9KeHmlZNXQQWIDj0V91+8Q4ZZkKJTWUTYOwo235bQewclKEBIZtJ2DUv2r25jpCJaCdSBW1yPRQdzHYag6JRWp4wmMAWNOlOkJIIUVH4aAk/Fa+79qu+XzjOloWQxVttQtTmM5SUAsmqXNHdgdn7F/nGgdMzP8A9SWbULl2Fzc/pD5Mt3TL4lFv/gVP4kY4pXJCVKYJU4cMTqAZuwgDNzJK5cnSkBKAQpIFtRKgXeleIcevJMidLRX+okEpWkkJu+hWzXrsTZoSMqwrzH+FID8uOCPX5xNy1M05NTdBsJ/pGrhSGSoKDVIsWoe3ps8Eunc+WhUxK9SpessklzLH9pYEjfTcVEfcFNQs+IW0jyqQgAKTRtSQ3mG5G/vUZOOkqLghRNdOkVLfO1d6CNcZquFEt+sa87zoSpJmip+zwrj9faM3x2OM9fiTEp1BOkH4ad60qSaChitmuar8TS5ZBpWjDgesRy8QQ9N3JDEH1eI5JSZNvV8CM3EnxQfMEkMLnWUIQGBV8JBHwhhWL+CxTgrk6y2m3lUKgEeoKS4F2PNQeHnJUnQXBehuxdknu/Bi9IROJA0p8hClA/CpBIGpCuQSPrD45W6Lb7ro/ZTnwm6kqDLSWbZQ5G3qNi8XUyZYQQQSVqd1KcV+yxdn+UZ1gZwHmsSoqBsSRY03YB2ZzVqxoWRTVTJKFqHmL17As/HuaRSWRR9FWLaqEjqdM5GJGtP9NQSmUoKNQLitldh29YkxOIClli4SyQQRZICSQ1xQ0j31Zn7YsobWkIHlUCQ/xBTGx8wD0+UDJ2NQBLmSJYE1IeYASUKIU4IBDJYUIr+cS4+lI5Ev1C+GzU4e51AgOm3FnOwc02ENGDxSJssLQrUlYBH4sR+sZ9jZkufLAWNJUykl2KD/AGtZVfh3bahi5keZlK1LlPoN0uSk31eUh0Eb83i0ZUic4WxqxeV6vNYgfsFrj93jO8/zNSMQtKglLAMEMEgFz5Uj4almNSzkmNQwGPRNTqSbbbj9YD9U9IysWSQ6ZreWYwfuFbKH4QzimJGbjwQ5WMUtSRdgG7P5jb6wYzrqZS8NMQoDUtkOLMbuPSjQq4hCsLOVLnhSV1ZWyhsoHcbPE8vE+KlLAFG57i1GqH37RkmnH0H5JL5ApyrXWUoofYmnsQKUiNGBWyzpCymhLuS245pSGeRhJbEhIYgWighHgqUDVJLh+9nfu8BZrJdKOXFLUF9Ps199rsYsTJjJvS1mpcMeAfxiri1CXOIq6gC1PmNmFaHiJpKgsaDqp8VbcNzzFX3ojVHCYdn+Z/WOiNeArRVO5rHQODcNElZmqYknZhWlB6gu/vAtWdLWQpTsl3dR2syr+7xbwUxhpUySXo9+WFxC9jcT4C1gl2VR+LEMe4IeMGF3NoVSbYy5XmzK1MmYWceLUAkuVID37m0M2L6mCWGjzkAkJU4Dh29e0ZxlyVTUhYHkJPnVRIIZ29P3aCJQAoFhQM9qXDHkfKLyyuNpD3RoWAzckgoX5mcpeo5Y8Rc/mZU6YlU1LKS/mFDUNcX93jMsNnc1KtSXSpt2fjYkV4h3yjOBiJZUtJBRQlKSQS4Lk/YZL0ZzFoT2VSRSLsIzcmmSkEypypupQYKLKADktUgksBtR+YDZnnq5YZaEq5TMSP0cxaOZoQWTMBfa4MTYnGpUNM1I9xT9R847RSX6sdOlQmYrqV0sEgE0SxYi1wP3WF/F5mpSquBa/wBYtdVZAUzCpAoapCrexo/vADxzqZQ0ng/k94V46IZLDWAxQHleopaHHAYWYuSlImJSlydC9Qd93ZjCPlsjza3ASA/+j9IOy+sZktISgk03sOGiLgmxoySXRglZFP0zGZQKWASoF3ufk494GYrK1yksZak8kpO21rR4wHVExZPirPl7gANT6mCI6lWFJ0zaK+yr8y7fSFcEFRi/GAP/ACnhzEsWI/ZpHqTiVJmKJSTKWa0J0KP2hyKe/rBrH5xrAOoJIJqUgn2LP9PeFlfVKwtSQQpt1VtUFPBH4RXFx8FX6/JQ6kUl2BoCRrO9TYbiKmVyFzaS3WoD4Rdn23hvyISsSdM2WlSgnUFEVVzS2/0js1TIwhdEvTMDstNG9W/dI0OSY7/f9hZTKXLUCxLG/Zr39vaL8rMVNpoEj1Dd6MNv1ijjs48U6HexINakuairGhMQyJ9a0Jq3yan5xKSaJvj4F8QoL8MpJBT8QNlVBJA5sx9Y17JcEEYeUimrwxSwch3blz84wyVNIIIdr+uzHcb2jU+k+rvFw6lLTqMtLq0sKDdQJ81m4paO/lxmjHl5XyUut+mpxw6ijzpEwzKJ1LFAG1kutNCSK19GjP8ALleCPIpjzsXv6xrGWdYJmYWYv4VjdSTpJLMC2zMIVOr+mRMJnYZOpV1pQNKVK5TqqK3537tJbeMlKLl4AU4bUkTpZAmJ+wS5UBUUv+3ixIzH7RDFRrYEG3ma5sHau+8Hum+h0ypYOKabNuwJCUVcWYrbv8ogzf8Ah+dSpuHXpcOJahRT1I1bDcd9xFkpVTKRl9lfK800zxVhdRF/QjYF/pSHmXOo1wYyLBzV+IpLELBYhV0tsocfrDzkuc+ChlAqSPiNzUhILOKB/eHja9HyJPqCHUfTErFyjLnWulQZ0nkHY8ixjIc2wE/LZglTE6kH/jWPhUPffkdhG44eYFAEKBBsRv8Ap7xRzfJ0YiWqVMQJiDVtw24OxHMGUVJUyFWZWvH6WAIKjUPYjv2/SOw0rxFedhYVrWuz0vHuZkkuRiFSwQpSAQ7vQu3YFuKRHOlKlHUnzAgavybjtHntJWl6dpQv5lh1y8UNZ3Gl/u7Rfw00OVNpVqIIG7PtSu3vE/Vc8GSgKSQrW6T90Chc9+O0BU4kKmDQau9T+/8AMXg3OCZNq+h1Kgb1PITxTmOit/ONRILdg4+cfITViUbvlXS0jCp/pS2pVSqrVV9SlHzE9rcCFnr7pdHhzMQhAKm1TABVTD4qDi8PmExomIC0F0kO9m7EbR4myHtUHt9OGjW4pqi/hg+RZ5L0y5IIQS+ouwv8i/DwXzXD/wBMqTVgapuRY3p7RX646UOAxAxMlI8FZLpLskn7JIsk3Ho0esLmMuZLZwVkeYan9TQ14jBnx6O0LLwEolLQsAElJHlJD6WFuTtSHnpvI8SlIImGQFD4GcmtCUmxawJoDCpkGY6cbKSg6mXpSFK8o8pBBJ/YjYjLewFjR2q1A/z4jVCCathSrogYlYwk8iaNOqqVgUUDQvwXoQPzgxhs+kTkETCEEOam4G4PpzBDOsj/AJiSqVOGlTAg/cU1FJ5H41jFM6w0/DLmSVuFWJD6SNiD9oEMfpB/Hq7Q1seJ/U51GWFpWhjpcAuHLEHb/MUsLjUk+dCJj0DsPkQHT7QuZJrKEkqDA6QAK335gzk8kakvVVVe77B4hK7psl+1nZ/gFS1jQp06QSgXB4B3HeAhxQKQHY33I9xxDljsKF0W44O/+YWc56cUPMhXw7/kRtFVGPiGcL8OOKGl6Agv8Rran+49CdzSkCZSvISttYobW/YixhXUkKfynfe9S1oi4CUvkvY3FeRLny+vN4qS1Oob7uPq0WkaSljUUo168d7xVGEUlaQE6kaRUAeU+13jo0uAtMLZLjFyVhSXcU4Df6/GK/UXUalgeYKG4LH50eLkjDEPw7h9n2gDnWXlJKgCUn9/KFhO5BUmuHTp4BSpgODTftHo4kUdgSzAmhF3A9IopnhR8NzX4XpsaPFpUlLAMG4JsPlWLtJBLKSAQzu1xX6fSKmJxa9bJJBJYtR7tehjyjDalEPoa4Bd3e373hm6RynxlKmTGWJB8qlB6sVVrUJSNXc6RvHRj0KK6M3UiSZGooaYdYJ+IpAAduCIvzeo5y3mTFVWjw2cUBYsnizwrY2cFGiwNayouGbVVThrWixIQqYsJSSUiji1N677QrpdZROnbNM6d6lSUpRML7BR+jmGeWj3Hb8v0jH5UzTLdDuCApKg4INGIux5Gxhv6f6lKWlTD5QwGo+ZBayvvpOyx6Hk3x5FNWg8l2Iz5j08FHWEpdSWCgzkHngjZ4Uc5UmURL0lJdy9yEhgSO5KrkmlAkRoGWY9KVAkVu7s/YVasLP8U8FrSMQVIQpDAy3dagWDpIszu1rw0vsbHKuMAyMUoSSoKIClgDTanmKh/wCoaGWRjlGQCsBNKtTU9ieabQnSMQFrkYdJDsCW5mHUT7J0g+kMnUGaywhctChqI0BI+yLOo/ZoP1jJKTSqzW9U9mZUcw8TFTJlwtZZztZP5Q0z8MpOH1LDEqAI9hX/AFAfKsgK5oAS5UtkMbEF3I4bmnygr/EDN2QJEpT+CKkbmmo/vmFnU+IwXdsXc3xn8ykIluUpU7lw/wA9qn1ilg8F4QJIFa6jsLUED5OIUS+pQ4Avz8ovzsQVtqA0m1bGjv7CKKLj+q8J/FHsoRsVt/2AjohEo/dfvHQ1f2E23J+pk6jL1hSEEINFOVFRS6XHwpUClyxoGDQ3md5dBfkgfrHR0aUXyxSfP/cQNzTAJmoXLmDUhQYjkc9i/wCEZaOiBhp61EBYTYlrKcAqF3ah+cdHQmT+DJp0wBPlhGKleGgJebpZ3ANmHaNZyXFqKUJmHUpqegYseWBFd/WOjoMP4p/0FScrTCExj5qvt3fmF7rLpRONksnyzU/8au+6Vcg/S8dHRQBmeGlGWhHlZnChq+0+kmm4PtBPBYxKCCA+q4PJ96W2jo6ML9F+Qlg8RqIKw41MWLaas455i9m+WHDTFSp4BUUg6Uk0B2ez0No6Oh4/xsZ/Yu5vkaDLCkilQ5NR6ciF2VqlMm4eh5fYx0dFEto9H1Ul0JSl81/f5RKmawcULtSPsdGJozNcst5fmddJNDb2ghMwmusfI6BKKVNHLvBbzDIQkkhW/vFTG5fM0eVQIF3v+kdHRoxttWzkyTCYnUA/xNpPaosf3tDfl7SstmLLsoTSGu5KZLk7aXLDu+0fY6KxVN19BfBLmZYkIJSSHFKxawpneGEhCUhtJOq/cAW2eOjoyTm673oGwth5ighI9AeCHKa73H+4lk4hjp4BZ+fioXoK25eOjonj/lQ0PR26TzNagoMCAKPt7WPMDevVhQly6kqXquxLWc+5+UdHRpbcpJM35YqON0AcRNEpgJikrSTqUn0LoHA7xVGJc15t+vMdHRnn1WYF19LeCz5GGlzFMQtTJSsV0pIqw+9C4ZCZh1KclQdtjvHR0Pj8A/o8pSlQSCnykEp5Sdh8jAmZIIWUJahdvarR0dF06OXpfkzmSBZv3xHR0dDaoFn/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2532" name="AutoShape 4" descr="data:image/jpeg;base64,/9j/4AAQSkZJRgABAQAAAQABAAD/2wCEAAkGBhQSERQUExQWFRUWFxwZGRgXGB4eHRogHxsaGhwbGBwdGyceGCAjHBsZIC8gIycpLC4sGx8xNTAqNSYsLSkBCQoKDgwOGg8PGiwkHyUsLCwsLCwsLCwsLCwsLCwsLCwsLCwsLCwsLCwsLCwsLCwsLCwsLCwsLCwsLCwsLCwsLP/AABEIALcBEwMBIgACEQEDEQH/xAAcAAACAwEBAQEAAAAAAAAAAAAFBgMEBwACAQj/xAA9EAABAgQFAgQDBgYCAgIDAAABAhEAAyExBAUSQVEGYRMicYEykaFCUrHB0fAHFCNi4fEzchWiguIWJFP/xAAZAQADAQEBAAAAAAAAAAAAAAABAgMEAAX/xAAnEQACAgMBAAICAgIDAQAAAAAAAQIRAxIhMUFREyIyYYGhcZHwFP/aAAwDAQACEQMRAD8APf8Aiv5dJUZZQLkkNx7k2hNmZvrmzVAqcKPkLOACz2s0bNNCSCCxB7WbcRmnXuV+FNlzBKDKfzpGnUaFlMGJuWN+8ZvwqKOk+ATDZ7MQX1KLVsRTho94vPFqUlak6gQzhyQxGkAC1zFZGPQnzKYj6vYON3I44j1h5qVu4ooMCmhHow8wpckWaMzhTuiaVjF0cVoxC3YoV5h2oA1akvWGrFKU77eu8IGV4tUtW12Ch9mjuSf0gxjM/wBSNPlKgPiGoEi7M/4cR0sd9KQdF/PMoTiEstSk6Qzpsd2qKwqZflapK1GYSrSo6VA7Xt9faDH/AOSAywlh4hBLkn4fT7wP+oXJiE18Mq1F9383u3LXhoxpVYW0y6vDJClkB9RqACbhnUHZuYpz8RL8VOoBykFw7EF68XDH0ETYSSJqZiCpQYgGrEsz3PlDCuntBab07hMTiE+eYkploDMLJAF9XxWdxWKRhfGxElfpWlZQucuStK1CUmhCiSUgfc9b+sX8D0tpnmaZmoO+kjd3Hq0NWGy6WEhOtQYMKA/nFTM8RKkNqmKYgkHw9x9n4rn5QjhNIutUA5nTJBmKTNJUpTpJDMOCd/8AES4bBjD4dQnLdZL+VRFtgY8YbqdJLHy1IqK334pH3PMmxE2Ygyly1Syl3dhXevaE/FKfLKrLFdSVhjC4+XMluE6Wpz294XpPUXizyJbaUva/qa8wcyzpuaiWEkyy48zKArW1Yjk9HLlP4UlIKmBOsE3q1eH+UcsOrf8AoEp7peIqYnPdLBq70tDF0irxVGYoDyJJHZ6D/wBXgBnXQKpJ1y5niAqb+okpqTSrswrcCGjI8GiRh1I8WWtah5tCnbZhud6xdYtWrIbtsprWbvck/Mv+cfZckkg9/wB/hEs3QVsmoHZoqDPpCVsZjFLnSUv2vYkV+sapOkBei11fiDrmVAFEknakKk+WqXLO6bhRu9A1YN9TYhIZawDqmO9bO/1tHhWZIUkEgFI8tUgg1JN6G8eZGbu69snfSfpVQlIlzggGYkq0qL2UGO/r84KYvOkTJrqSNZZ9JO1KO7FoXMxzrRKJQnygNZgNu0A8DjtSms1XgpTaseOSUaaZp+GzwSkKSEKVqINVClnFrNFXO+oBNWhXnSGKfDoUly+okVcW4gHJxwKauBsTv77xSmSElZUF1NQH/CCskvGFZWnshqy/PESFKN3TQNV354j1nWdy1yEpTMSNLagoEWd2LXfml4QlzQ/xq3/YiNcvxE6db7j5V9oop8oLyXLZheTnixMBSwY0sd4ap3VKUyFzjQmgS9bMB8yTGXIw02WQzKH4dohzWbNB7ReLS8YrySbthXMM3tUmlzv6tvEAnLNEvXmBklKlEaEuTtc94nlma4ej/u3tCzj8oaUpSSbY+dMKC5ayokgkIo5AAqfwAp3htyXCf0jrOoKUSAQlkjhJTcEuauYSMLmYlJTRKtCHIa50ubckszQwZRnWmVLSEoSNIZIoA9WDevEJLLGK6Vx7ZFrD0YFYKU9UJ+v6x0KmOxoXMUonEJJ2QsaRTbyR0D8mL+jtsi5b/wBjHk/VgWhBmBSTqCVKA8rkeUl/MHZmahgpPkJxCFS1JBlqo1T7hjSti9Iz7BzDLlTwttSVJUNJ1VQsguTcsb3MaFi8zlyvMpQCXDMaVqwAqotDzyuuMpGGN2zAs0WVLmoAI8CYpKtR4UQGVvaxMWcnzVapfZ7qNgPu7l7QRzzAjxMYpEtShPmqUkpr8TkEiyA9wXML2T5bMX5dQSlJc2Jc9ncuIKakmYvGxmk40FRSkEmiio7NTS7WPESJUoFRcKGwcua7vuIFy5iQvSkqcAJIUolqMKMGD0eCEieCHJpuGqk99jaJybXguzIZ2aod30EE1AB1B/he99/SPOMxSRVRKUvViBap9xSjRKchSpC1IMwTA+gpIatdJp5hQXNHiU5DJmIUVEjSWBDByQHalQwFoG0LuxvelTLpy2SkWFRQ2IFTxqFe8NWS44JmMQCCA53vWtqd4VStKFKQhKiGAL7WbUbBg0GspxcnT/UD6qMLhzcEGhP5wkm09kD5NPwWRiYjUFpYijVHudoQc16ZxU2aVpAVpqClQUGH2SoDtal4t5RgJiCgypihLIBW9t9STUP/AJhvyLq2ToEuYDLWCRp0mrlwQQODWLwz7cY5kcrL502YEgHUfsjSCG2JJ9/eNBl4P+WkUUyUipUQwURYlPelniRE1AnLUECWtayA7DfY2Igtl2V4TFIVqSiayvMk2BBoSA2oG4NuIpFP1UdVCXlfWfjTZctKFOuhFzqJo3YVJLcQ04fNk4fFS0TFJGoF9aa7BLH7JJ5o3tH3NP4byVL8bDKOGmpHlCPgJDMSnbin+0PC9L4tOInTMWlTzJlSS4WQNmsn5elIdbfIYL7NsnSgsEXBoQbEcGM86s6QnSwZuFTqR9pA+JI3KfvDtf1j3lXXHhFCVnVLYj+5OlRQ5FtNLXG/EOOXZ1LnlaUqGtBZSbFPoDcd/wAI6UVL05xaMnwfUiwHcqJHwmr07b1EAZs5XjJ1p8qlDUx8zGpZwzxq3UfRCZpVNkBKJpLqFkze9qKpe3PMZh1XIm4abKlzZaUqKg1XcVqjm4FHiNNPVq0L8mv5dLQiVLSiWyClwlYdTGrkG/rS9KQv9QZaoSlLkSpSyPsFCRTfTSp30kh9ordLZ0vDoaYVFFSlIqUsCVBO5oCSLfImD/8AMGaAuWtKkKcBrH+0h6K7Xi1FXwy+XnPjEBclDO1iG5F/pF2RJwpJQJadXxNUFvV3v7Q0Z90PLnnXLHgzyHPmpM48ROx4WK8vCLip5wRmCehaVtQ6XfsFimktQ+kTSlGVPwnbscMB0/JxDkF9IYjUdQ4YK27xWz/pLwUBUoKI2SSHNKkOmz+kLPQ+dqkBKh59Qq92Uom+zBo0vDYgTQpXiOeDt2PH79IrSY7VGQrxKHUliGLlLMzdohZCCC50lXfl6/4jSs96Pk40FVUzUikxI/8AX+792jOc0yWdhzompI3Sojyq/wCrfhcRB4tfCLRYVNAV/wAjpVYh6djvxVoMTel5syWFJCbOCuj8UKXFIVMDiSJyQxZnfuKjvxGtZVnKJ8sIJJmpSKU1K2f+6vEPHHH5Q6jy6M4xHT2JSl9KNVvKz/iD9IC4vVKWEqI1ihY23AcXNfpGz4zINaQVfFwm4+dD6RlnWOQzkTivSDLUANQHr8X3FfpeGeNJcOSXwU8NiC7VI5etatXtDAifhwsr0TFMQkHXQtQeWm20J+Bkq1AU2I9Nkn578xoeS5kP5k6/NqASkkt4ZSK6dnJ94RQQyv4I5njP/wAS/aWoj0cXjodV4tb2Se5v70joH/zx+2dvP7FrrLJjgwmZLCiham1g0BNkrer8KN7GsLn/AJJbPW/Lv+w8bdiMOmYFy5iEqQsEKSzgg7em8IeP6DXIK1JPi4dIdIbzpHBFl6edxteOniXqEYH6DWjG4iZLmyyrSCdg7X17kbNy1w8aMrAyylUpSEGWRp06QxHtb8RCBl+KmTMQFypaZKEV1pACiRs/DOGtX5P+BzJE7UxAWkBShQDSQPMk7p3fvw0PjikuIal8GLdf9Fz8vn+OjzyFnyzCSSHuiZWhpQ2I4LiA+Bz5SyxSkMCfWosWLHatHaP0bPwqZspcuchK5Swykt5WNhW/L3F9oyTrb+HacMSZSfIoHQtIIIaoSsJSQ45at7x2RKvBGkUOmMUiavw1EIB+05DvQV2IBJ1Xh5yz+HshMrTMVMmChJ1lI3ICQLX2jJ8jxKSuWrXqUlQoz1ozg0Iem/vG4ZXmAmykqWQhYDqQDx9oPyPl8oXHjS9GiqiZv1L0nMkzFB1LlLP9NVwSX8swfZItwbjiKKZKZCV6tK1AULhJHNjzGvznWFJWgKlqFXFx+veMo6z6PnSJviJW8g/Co3T/AGqYV7K39YWeP/o5oI9NZlqYhZYuVFvmFcwxYzNUrSESaFwAzhtnS20JeXYdUtBSGqByW5YtXh22iTFZgpKDpJrYg09QLg94xtd4LF/ATxq/AWlfirmKSoOkLeoILhyzMCGvWIZWczZKvGknRMqQ9Qf7V7kH91EBcPJVNA0jzd/3aLOIUUUIcszWJdhQ2fcAxqxSadMrjld2bD0z1OjFJ0kBE0JBWh3ZwCSg/aFSDwRWL2ZYILQQb3B77G9fQximCzBl6kKUFINFA1BAAfseRzy8agvOSrDy1zVhLoSSwo5+gi2TIoIpHFbu+CH1GpMnEiUVKWpCZepkJSGJ1EykI9VAg7h6u8Q/+TJxC50tTHWopI+JnevIYj8KwJ6mxaDi5y0MHWACCWVo8iXB+FQZtxaK2GxSkqBYA7gRHe5gjk7qzYOnOr0z2lzWTNanCr/DwaPpgrj8AiYAJiUqDukqHwmzpN0q7iMkwuLbXoD0SCFWD11JaqVMA30vDfk+fTJhTJmuSBqCvvAB6kbt/mNTdLojjbepV6ukeAAyT8JTrSQE1IDEVWVaXswZ7vC5LxIEkKBY+ICNKiCNKXcD/wCTE+jQwdd5qPB0KFVLGlmdLMSeRRg77/JJkYwaRLLsNShaupgD/wCoiGyfUW3UP1l6OWX9TklPiFOr7+6n3JPYM4twIYMTlYnSmmCWUqoUEUI5a/dxbaMxHnlzXUGCSSVCgAqymNBVgR95+XPdL9SqkqSlaFGSEpQNRJWkihLlnBNQODF14TnHvC5N6URhJSvCQpSiaKUXCBsAKAMzO9oX8FjVoWlpiSsAOpJd381TYirMKM17xqpxsiZL1JL0qdlHjt34jLsywyUZiEoKmLTFcpoVECgowETk+8ZXF1dX+Q1J6sUmYRMLoCqFIYj593vX8IZdMvEySJiRMlrBo+/IN0kHisZrgpzrJVXdjQmlQdydweRFmX1KcMv+n5mBWZRrqTRIYvQ7v3MNCTfomTGl1HvPP4YqVMlrwmxDoUos25Sbkcg+0Sz5SsIvS5CgS603AAfytU7fS0OuU56jGJ1INWqg3T2GzDmF/rHKZc5CvDBTO00GojV60IvyKcw8vLRKLfhHlfWhIPjDxChN0MH2qzB63Hygvlpk4mUopKdFQUkuRsygdneu8ZXgsYUJUE1BZLg1LVLD5A7Vi7gc4Mu3xD7T1cXcWLv9KRJTr+Q7Udb8YZz3+HKkr8TCqCaHyLKmFKaVVYPzaFzACalRlzUq8UBiDf1HPZrxomRdYJmDStLKBH/VT20HY0NO0FsTLC0ny+Y7C9dwaEECriKap9FjLUQ8Nm01CQnxjTmpHZ22t2joNzOlkv8A8ZV38Upf2Slh7fWOhuhqAw9IdSgFMierymkuYTarBCj+BPpxDksgKLJLA3J+bRiOHxqgoFSAtAWCoFqpdjs5qQ4FWMPvSvU6ly/CKStQT5FA3TShJqWcVuReJqSqzpQ2f6hPPMBLSgrCEgEgKSEpq92JOkUYmhatC8JKMwHjoUyQ0sJJCisF0s+qyqkOzBmhvzpCvAmlavIEKUpJGoeVJI8jgFiAW7RlmXZokzKlR0FxsCPskAl6gbCkZ55G+oeSeND1031T5USpq3Sw0KJ+H+1Xbg+0OLkBlfWMYl4tIADlSSdI1d3NeReHPpDqUFKJcw+UpHhqJfTQDSpW44J9ItjnsrEdS6j3j+hMOmcrEykHWfsAeVPKkgW/zxATETjLUT4qFLEwKBQrUUHR8JI8oLhylybWtGknEsdzxVm9DxGcdY4RSVlKQtSQXAZKUJGkVSlDE/ExUoVPEFzX2NFNK2hly7PJk2apCtK3komUoz6dXbcmvDRS6/mBOW4pQqQE9/th62+UCMqxmlYUolhIG9SQEAN2sG/WB2f5uvEoUiY/hrOnRqYUOzd6xklktq/BnkhGL4AMmM7SHUGUNVSokPYVS1PWPWNnTkTdRSFoIJ1AHyuQCC9Wc/L0i3Ly1KUsgkBLBIc/nvesfRNIBYMKuHe4rQio7ROUu3RhuvCjKxKSfL679+3rBrKkic6FFi1FPbuewraBKcGuoBTT7BFh+e/+49yyBuUL2emrdu/+Y7/gZPpYXhiCpKiNYoSDU03P2iLPB7E5sqdh5ktUzTpQBLFgSBS3zeEoY55hJLCpSo2JFLG/rF+XMStiCHAH/Wn4wZJ/JSM3/glx0pMwagQVFq7OxBID3td7R6y/DMkCYQojge4c++3EdMYBnSARxxu8QTpikigBsxB+oe0KrfEDniCqpIIfU9BWlha2wgp0/iyhU+Yog+HJKgymBcgV4c/OFzC44vem4I/Awdy7DI8PEq1JHioSlLDzDTqVUFgHLNWsNDdPVvhbF+r6KWMzOZNmKBINyOyjuPdrxJlmEW7rBSEuHADV9vwJvA/CBalKCQDU2NRcB+LRfQtaC1wQ58vzpba0Vm64jPN7Stn3FJmhQKV+GoEKC0iiwKEEWqNouYPEkDSo2cDdhwDcj1qPRorS8cNRH2R9nau44iwMSxYM7ejvxDLM6ploT+x76fUE4VFnLrp6kA1omg3hHzTFqm4uatTafNLFiWoHSbh+DYHvFrG58pBShDKSEJSbMC2+1z9IXDPJe93Levb8uIk2+j5cniQQUgKY8We4axcdqd48YeaozFKCEKIDMtylaKuEN5kKPIqKHtFb+aZvNuw3r+3ieVMNACfYfu8PDJKJNzb9L2FxQStBlqKJiSNLPvYHnatX3hj6izVMqWQqsyZ5XoKnduLUtCbKxafFDuNJq12Z/bZ4rYvMvEVqX56cvwGh5Stos8iS56eMWUS5QTo28ikliFUuLKBEVUTWLVsCH9nB/COxhEwiUPiNfMbfr7RYGXKAISQogUamqn19I6TTozdkfETlEghjLVcbXunuDxb3hqyvr1UoBJdZAo9x3c3BIsYSMGtWkpDlqsLOOOI9Jw7qclvX3irevEx35Q2zOtySSoKc8KIHyaOhTm5hpJHlLdv8R8idy+2HZjpk+FmYhKPDrNHmABS4IFXH5cQw9GrKcUlKqKZQVsXZ7WApfesAcHNWsoVKDFJoXYPvV2cQXm5mhM4LKkCYi6kMoGguSWO4icZ/rTDCWvoyZ9mksJMolPnBSasACnTU3Ve1ozHGYSWhSSqWBpoClKq3CQ7uqgv2uIOZoicXxCgVj/8AoC4LuA3e1AGgBMxpJJLsRue1m/SIzTXydmnsy9i8TKCUgJckVAQdrVNQX3MRScaNgwCSKl6M8CJy5qpitZJRdApXchxUEd4KYHDFSP6bD/sa7/CbA+rvDx/Rekotp8NMzfqFEjDy1A+ZaE6d7tUkWHpCNjMxKgXU6jQrFFBhTl6MCxgT1Lnc1M2WnzACWhIZNAAEgktShu8U9BUSArSoOxFbhrG0JPG27vg+fI3KvgITse5IA06UhJPqaKPaIcQSpqOyiSB6VYmruAR7xSRN0uNVWvdwN9O/eLEmZ5lOAUqDFiNq29BzA8M6LCVH4XoTvtR2Pp39Yp/zoIUkHzAPbu5etn/GIlzRVTsyh5bbEhiEuwA379ohXM1lw6imhZrE/huIsl9g/oJoxTEVct+hMRYxpiWUQ5dj7M9w3+o8CW6NIUaih+oMDcE1BuNQHrVw9lWB5joxT6M3wvYZKpaNStKyAyGBchjsaPbeJZ0wrCdTOEgi+xcvxtSKxnJoglrKAD1F68hwYllJoktUFgwo16x0o9sFkyZxs1r1t+6VjxiJvnCWLaRX8PSJsNL/AKjNQgb2294GDFjxVhWoecjzUs7AUfaFSp8O2aCSpQZwCFByxIL3t8orYPFKulZSsuQxIYvYl+I+Y/FJTLVVjtyPQ/rFTK8WBLKlKsrnagfvu0crathjJhGa5JUkssAOQxepelye8VZOZJWtyohQTbuOzOC/MVcZM8JYKWALnXqNWNRXf5RL4g1+Kx0zAy/K7+voW+UHXljM9pKSHCAD8T8jcR9XiSnSrTSzkW/2/O8V8T5FHQXALirkBrHfmK68wLFKgT70beH0vwEWFT50EuNSXcNQh9q0MD0TU6iU7poOPR/nFjDLaiUkp2c839mP1iL+VBAYMX8oBob0L2eESpjERmGlgGKj6u3mPMWZM0gOQRpvT4bn3isJrqUKulJV678WpWOGKuoVcpJFLEAF/lFa+ETbLqcQJjlbvYv6c894iXJA8xJSQdt/XaINQumjkhQ4NGbsz7x7npClJD7sXf8ASFaroyf2R+InU5SdQ3uz9+HiXEKJQQCwSNixtSn1ixOwALaSxIu7EU439IEfy65c1Qml332PcMYCal4Mp/RNhJVQNTKULFINWqb+xaLWIQAkln0Obe9j7xBhqUexpXnn2aJ5M4lK2LODU7fqLNHSbsns7BOpOygPU1jo4LUqp0H/ALJD8VjotUiujHzCgyJPhqS2tQdzqbuOHO8fZTmj0I/ZivmWJK53lNFHSK/DwKioO+8fcOlTDxFgdwkh6FwS7D/UZMqakCae1FPOc0nJmeHrVo+IgC3oB84hwigsgjzO/wDsjb3hhmmWokAApNXIY2DK7/6ipLwaQTpooj4t/o1ICmvKOoiR0eqasrM1KUgWd+ePf/Ee1zvCTol6pgRTUxbuKcekSLx3hhjd2YU7O3FI+KnP5gXrbneDKVrVoZvgDz3NnLD7IAIL7gn6GhMVZGaIWNLVcUNGL0Y2hgx8jxAkiikmyg/sqK+C6dXNC5aZRqHOgskV3UbVIZzFMco1qSdMX5WPUkTAZbpCyQ1NJPKrg0ZjBBc1JQ6mDOXTsQ9wa+hvH3qXo+dgUIKkHRMNahWk8EgXinh8CkyyCQ6rgvSv02rFnBeh1rpeQnVKClJVqShwCojd3BciKctaETh5iHCak03NTc3F494bK0qUnxNakCiXLA9jvcRZl9MoWvXqWwYtufcl+8SbjC9mClZ7TiNjcHYv6eoaKBlsp0r0h9KgbuT39XfZ4uy8IhCWS5SxLGopUgn5RXPTCNBV4itPmUpmc3I9CBBhKKA0RrmKMxINFAMQA/JdxYGlfWLiV6aGhLqdgbh6tY7QKyZSNajrLmgJ2agBG9N4MeMD3FhTYGn1+sGfHQknTosiaEqTQsagiwPB+UCpyVa1hwoFVQSN6s1x5YszJ2gukU06lV2tUHYE1OziIhiJSyFak+Ilykg3FQx7fg8Ko8sKRDi8OPDmW0pYeYVDGu+z/jxAv+UBRqBckgU77ECL+Y5kgy1pS5KzVrA0Lu3Ib2gZk+GK9YDa3Gk6mIPvsfyh4p1ZX4CBMxMohTKoGLOouWb+6haJ8GrYo+0CwJZII2IuGNtiI9SpJAUFKSRQgBw1q/Ux4xEzQVO1Abn92L+kco36A5UwavsqZLUF639rRWxU7RQABT19G+UTqWCAQb1DblqwLzoFPJKzQvf/AE8GK6cmWMLiyAlIopVPYv8A4i5KUpc4E0AAIBH1/F4G4ZRBSQn4Qy7OwAuD7wYUCW8o+N6M7B2+jCOnUehkVcxkqE3xU0DMXND3HY1pT6wOw87y1caieRv3pSzQwzUDw1AANUVNP24uIpSp90LFDatwC+1j+QhYZOeCPwho7v8AI/E9Kd4to1DRqU+l3b5gir1FflA/GYVJWNMwAgOgFhZqPv8A4iNE0Agl0lQOp7FrehP4NHTW51WgzMxrlOmlAT3cVb3ilnssqSC7aWSKnc/XaJBMdu7mnd6+7GPWKAVLUDWjh3cEGh+dYSMdWmBJIr4VZUxU1Q30Z3EW5MpkPV0pt3DQOlTkgF6N6s9YvnEOku9Qwp7b3Y1hmhxfnSyVE6o+QWmSS5dUseor71jov+Qff+x0zjDoE0qlhhq1Ap3fkbRGkhSSDRwR+3tASZjVKWsEgBRdJA+HtQVYUi3hF0HIop3pu47cesZ5R+w7Oyp4q0LTLWXIs72oAHuWFG7QYlT3drEbfKK+ZywpSVXLABm33FbuBTaK4nn4ixKSxdw/tZ7VO0RyL+jpHzOVABKmBYgkEXH5t+YjzhMyCxpSkJ1b0Hbf0tw8MnS3S6MaormTPKnS6EnzKcW7J5a/yhqxHQGCXJVh/ASnUPiSBqpXUFEu43G/vF8eLaPRUmZ5/MkAklRtRKSWIodPIN2eND6EzATMEhXkq9t7/GNj+UZ31b0picEUiSrxJJASFFACkFvtaWbkK9jUVZOi8OcHh5apyviSyQkkguSRYV3v34h8WFwbbDCDHzF4cLSqWsBUpQZ1UL+3w1+E3EZf1Xkq8IVGa05BP9NZTUDhZFyODQ3jTsBmCZ0tKkgEHY/ge8fcdhEzUKlTBqQsM524BNweDFpx2QeowoZmwKtSjv5BY7Fn+YtBLAYtYnoSVJEuattaahLh7PbeLuf9Dowy9CnKF/8AGpNy2x2cCFmThzKxWHFdIU6TcEMa8PzSMrUZy1Yi6+m1Zd0zLlpQJaRMJusgKKialTswpsKNCZ1t0vMkomT8INST5lob4KMVJG45Tt6UDZkudGalIVRTMGsocgbd4MIUBvp/e8a6VUO1XD83ZUDq8ocivtSsMUrEJLFRGwN6E0+rGGPrPoEomfzWEdId5qEfMqQLeqfcQqgYgOClOkVK11JFGf8ASJ5E7JSg2+F7CYFeIOiWl5gBTZxp31bN35hhk/wuSEuVnxGoG8r+pqRtA7ozOAJ6iHQHTqIF3e49o1QYjWKnVuCNvTn0tAhBNdGjCl0wnP8AAKlzCgpCGozNHrJ0JQ/9xv6U3/dY1nqjpeXjEuoBE0PoUkU50lrp5G1xGZ4/JCFlKk+FNR8SFVSoVb1SdjAlHRV8ArU+KWC6ndIY7MXHDctSAmaTAtQXLU+kAFwWJvv6xanLmAB0FEtZe4AG4FLMxp+kMv8AD/BypqzMXL1LCvISHSnTUqawNWftDR6xrchdweXTUoQZklcsPTUkgF+HF227REnFS1KVYlAAT6vWp3tG44vBompKVDU4rqZlHgenJ3jJ+sOlJuGnGdLDyCwmEJqit1jcP9pvXv0sXbQHGwXj8DqOsULMX3ehtxA9UicksFOm4Djm3MFJ+Ya0kJTqUsN5fRtQLsa7UMCTiVIKUgF0h6hvpEYbVTFVpE07Olh0rRp8vz2p2NIqZrjPLRgQR61F4ash6eVizqUyZaWD/aO7Dtapgxm38P5SgDKSETU1GokpXyC9vUW4i0IfNDIzLwz5VFVbg+kXpeYa9JVdHDj/AG1It47DtM8NaGUi6VXruNj6xTEkJVqSlTVChx6wLv1C+nybjSpSRLSQwuTQjcERKvErJLMkBwQSWPDC9omSt7hnLH97Rbn5I7K1EamJ7g8PatO8K5RVWPxegkzCEagR5S+/0/TvH3+dchIqjUSNthTu0W5+A8FwHIIcOe7EN8o9S8Igv5Bag23Hsb0g7qrA5IoGao1DN3Z/rHRfmZcCaJDe8fYX8iE3QQzHBGQoEFVbDtwIt5WCVJKi24JDhuPaNgz3piViQQoJC2YEi3eFdXSRlqAU2lJpo3b6wlypFXBxZHO6eTiZQWFpQpmejHgtRoHSuiFeGoFQUWJ0pPxNsT+UWl415iqNsBwIvys2UghkgkVd/oo70N4SWf4RSOSHyLHR2MmJXNckKQoaaWBBd/Vq/ONPwmJTORqqCG1J3Sb0PG78Qn43LES5qsRLLom0P9ig5rwC99i0QZZnMxM2jlSVqABUWUlk+XS3b1DgijiNcGqseUbXB4nKTMQtEwJszbKBuxhJzbKpWHCGCkqQFaVeMEghSh5Qj0Yk7tDfh58uYBMSP/qeDzAjreS+HStTpZYSFMl6glhq9BWDOcfBsScWpPwCZTiXlLLkHQkhi1QoaXsFFquL1huyXOEzQUTCBMSPXX3HpvGfZZh5kuXNcg60sAP+wVXiL+WTQsJWksSogUPsQ244hITTfAy1mjQaHyliNia/N9++/wCKD1J0amXNTMDmSk6tCRVKtjf4K+xZ3ENWVZp4qdCynxAkFQTY9xBFRBGlQJfc29PWLOKfpmM/MmYhRUpgAE6GUxfV8yw4Hd9oY8Hn50yysUUopUodmYtA7qTAmUg6EhiuWHSgaj8ajqWSSUigADMW5gb/ADP9KUPtOs1HcAh7E0NN4m5NM0qMZIfEr1q1BlA19YUuo+g0YjUuWfDWKgN5dX4gG3Y1iTJ88/lx/U/4zU76K/F6NeHFICgFUU4cF6EbEd+8U5IzzjqzFsiyWcjEYhKklASupNhuz2NDDnlfUuhkBAKNRSVPUWJIG5rWtPWGHMsr8UeU2/bHv329ITc2xAkFCSgp1lZcJND5QHUr4i3DJrSA/wBSkVsh8lzxNZlOAHABenPbvFLqHp+XiXQpnAZC010vVn39N7iFadOKPAKVaSJQUNJ5USyux4hmyXOk4hLEaVpun66kndwxjlLbjBPHqZT1DgMThkLTMlqKE08SpQXok6mu3vSsS9F4ooloCHCiXpepNxwzRsmPT4oVrAUFBi4DEcENCdJ6Rl4ZaigKZSioE1arslIu1WG+8dokuC42osNZfitYGptf3fxpenEXcQlKkkqIOxBsp9m39IUcykJT4YCgSkLmBaS6nUvQCFhgRpQ7JFCLl4vp6kWhSNYC0kJ1aBUE/aLmzMacmDuhvxSq0L2fdHeApczDhkEuqWAfK26QLh6tcekJubYsMlPlB1XIoKXB3vtG5IUlYBBDGx/WFPqX+GUif4ipYUmaS5Ulylxc6WYAjs+8K8SctiLXbAfR2LTKTLUfhCXLH727b0aneH3DzUz0gpIUkh3FvUHaEHI8imp1eInSmWWYkeZrBxdLD37Vgxg82VJUlkkJ1KCkWolg42BckO20Mnrxl3Hb+IQ6j6Vk4hLKBChRE4fEk8NRweDThjGUZtlmIwswom2PwrTZY7fmLiNgVjJM8pSZigSoqCdRBofh/d7x2a5RJnS5qZ9ZekqtYipIL0Ybiu0dLWrZNRd1RmGClaECaQdbslwGL1+bbR7TjCsuom712/ZgPl+N1KarCqXLnitPutaPuZ43T5UsdTb/AJfnGR4/2pk6+yTHTSVBVgaAFhZXrR7xKoKElSgHIZmqbhrbcx5wqauKlmZQo7Uqf9wSEyhIYEA23Fh+MGTriJt9IpU5ZSCwj5HuThSUg+Jtx/iOiDcRTaclz8TkkuARcHnt+Vou+F4paiWo5qLXf4h7iBPSWFSMOnQpJUolSpRPm3tWtAGi3isalKiBcXrWvAuf1jXCnFM12yfH9OOgpKXBq6QGpYuPzhcxXTE1PmSywBbftvX2gvhOpFIWpJOkbHUK7VFoLyMXLI8ySD95O/qP0hJ4ozFaTEPCyJiVaSg6FsFghh6l/hMVZ2WKkzksXlrPlUDRwGr8vn6kQ3Z/kOIn/wDHMSpIL6ZZ2/vBq8DMuyqakETEFSSWIdwL2Y87QkLg9fgaD1dBTpesqYTUhbuPQVe3veF3qvOVKm+GPgTWn3m5N6FoOpmfykpYYrKyGCA7mlVAhkm1fpCbmmFVOUorKkhZJZ6+pO7ewrAyJW+l5zuGq9KeHmlZNXQQWIDj0V91+8Q4ZZkKJTWUTYOwo235bQewclKEBIZtJ2DUv2r25jpCJaCdSBW1yPRQdzHYag6JRWp4wmMAWNOlOkJIIUVH4aAk/Fa+79qu+XzjOloWQxVttQtTmM5SUAsmqXNHdgdn7F/nGgdMzP8A9SWbULl2Fzc/pD5Mt3TL4lFv/gVP4kY4pXJCVKYJU4cMTqAZuwgDNzJK5cnSkBKAQpIFtRKgXeleIcevJMidLRX+okEpWkkJu+hWzXrsTZoSMqwrzH+FID8uOCPX5xNy1M05NTdBsJ/pGrhSGSoKDVIsWoe3ps8Eunc+WhUxK9SpessklzLH9pYEjfTcVEfcFNQs+IW0jyqQgAKTRtSQ3mG5G/vUZOOkqLghRNdOkVLfO1d6CNcZquFEt+sa87zoSpJmip+zwrj9faM3x2OM9fiTEp1BOkH4ad60qSaChitmuar8TS5ZBpWjDgesRy8QQ9N3JDEH1eI5JSZNvV8CM3EnxQfMEkMLnWUIQGBV8JBHwhhWL+CxTgrk6y2m3lUKgEeoKS4F2PNQeHnJUnQXBehuxdknu/Bi9IROJA0p8hClA/CpBIGpCuQSPrD45W6Lb7ro/ZTnwm6kqDLSWbZQ5G3qNi8XUyZYQQQSVqd1KcV+yxdn+UZ1gZwHmsSoqBsSRY03YB2ZzVqxoWRTVTJKFqHmL17As/HuaRSWRR9FWLaqEjqdM5GJGtP9NQSmUoKNQLitldh29YkxOIClli4SyQQRZICSQ1xQ0j31Zn7YsobWkIHlUCQ/xBTGx8wD0+UDJ2NQBLmSJYE1IeYASUKIU4IBDJYUIr+cS4+lI5Ev1C+GzU4e51AgOm3FnOwc02ENGDxSJssLQrUlYBH4sR+sZ9jZkufLAWNJUykl2KD/AGtZVfh3bahi5keZlK1LlPoN0uSk31eUh0Eb83i0ZUic4WxqxeV6vNYgfsFrj93jO8/zNSMQtKglLAMEMEgFz5Uj4almNSzkmNQwGPRNTqSbbbj9YD9U9IysWSQ6ZreWYwfuFbKH4QzimJGbjwQ5WMUtSRdgG7P5jb6wYzrqZS8NMQoDUtkOLMbuPSjQq4hCsLOVLnhSV1ZWyhsoHcbPE8vE+KlLAFG57i1GqH37RkmnH0H5JL5ApyrXWUoofYmnsQKUiNGBWyzpCymhLuS245pSGeRhJbEhIYgWighHgqUDVJLh+9nfu8BZrJdKOXFLUF9Ps199rsYsTJjJvS1mpcMeAfxiri1CXOIq6gC1PmNmFaHiJpKgsaDqp8VbcNzzFX3ojVHCYdn+Z/WOiNeArRVO5rHQODcNElZmqYknZhWlB6gu/vAtWdLWQpTsl3dR2syr+7xbwUxhpUySXo9+WFxC9jcT4C1gl2VR+LEMe4IeMGF3NoVSbYy5XmzK1MmYWceLUAkuVID37m0M2L6mCWGjzkAkJU4Dh29e0ZxlyVTUhYHkJPnVRIIZ29P3aCJQAoFhQM9qXDHkfKLyyuNpD3RoWAzckgoX5mcpeo5Y8Rc/mZU6YlU1LKS/mFDUNcX93jMsNnc1KtSXSpt2fjYkV4h3yjOBiJZUtJBRQlKSQS4Lk/YZL0ZzFoT2VSRSLsIzcmmSkEypypupQYKLKADktUgksBtR+YDZnnq5YZaEq5TMSP0cxaOZoQWTMBfa4MTYnGpUNM1I9xT9R847RSX6sdOlQmYrqV0sEgE0SxYi1wP3WF/F5mpSquBa/wBYtdVZAUzCpAoapCrexo/vADxzqZQ0ng/k94V46IZLDWAxQHleopaHHAYWYuSlImJSlydC9Qd93ZjCPlsjza3ASA/+j9IOy+sZktISgk03sOGiLgmxoySXRglZFP0zGZQKWASoF3ufk494GYrK1yksZak8kpO21rR4wHVExZPirPl7gANT6mCI6lWFJ0zaK+yr8y7fSFcEFRi/GAP/ACnhzEsWI/ZpHqTiVJmKJSTKWa0J0KP2hyKe/rBrH5xrAOoJIJqUgn2LP9PeFlfVKwtSQQpt1VtUFPBH4RXFx8FX6/JQ6kUl2BoCRrO9TYbiKmVyFzaS3WoD4Rdn23hvyISsSdM2WlSgnUFEVVzS2/0js1TIwhdEvTMDstNG9W/dI0OSY7/f9hZTKXLUCxLG/Zr39vaL8rMVNpoEj1Dd6MNv1ijjs48U6HexINakuairGhMQyJ9a0Jq3yan5xKSaJvj4F8QoL8MpJBT8QNlVBJA5sx9Y17JcEEYeUimrwxSwch3blz84wyVNIIIdr+uzHcb2jU+k+rvFw6lLTqMtLq0sKDdQJ81m4paO/lxmjHl5XyUut+mpxw6ijzpEwzKJ1LFAG1kutNCSK19GjP8ALleCPIpjzsXv6xrGWdYJmYWYv4VjdSTpJLMC2zMIVOr+mRMJnYZOpV1pQNKVK5TqqK3537tJbeMlKLl4AU4bUkTpZAmJ+wS5UBUUv+3ixIzH7RDFRrYEG3ma5sHau+8Hum+h0ypYOKabNuwJCUVcWYrbv8ogzf8Ah+dSpuHXpcOJahRT1I1bDcd9xFkpVTKRl9lfK800zxVhdRF/QjYF/pSHmXOo1wYyLBzV+IpLELBYhV0tsocfrDzkuc+ChlAqSPiNzUhILOKB/eHja9HyJPqCHUfTErFyjLnWulQZ0nkHY8ixjIc2wE/LZglTE6kH/jWPhUPffkdhG44eYFAEKBBsRv8Ap7xRzfJ0YiWqVMQJiDVtw24OxHMGUVJUyFWZWvH6WAIKjUPYjv2/SOw0rxFedhYVrWuz0vHuZkkuRiFSwQpSAQ7vQu3YFuKRHOlKlHUnzAgavybjtHntJWl6dpQv5lh1y8UNZ3Gl/u7Rfw00OVNpVqIIG7PtSu3vE/Vc8GSgKSQrW6T90Chc9+O0BU4kKmDQau9T+/8AMXg3OCZNq+h1Kgb1PITxTmOit/ONRILdg4+cfITViUbvlXS0jCp/pS2pVSqrVV9SlHzE9rcCFnr7pdHhzMQhAKm1TABVTD4qDi8PmExomIC0F0kO9m7EbR4myHtUHt9OGjW4pqi/hg+RZ5L0y5IIQS+ouwv8i/DwXzXD/wBMqTVgapuRY3p7RX646UOAxAxMlI8FZLpLskn7JIsk3Ho0esLmMuZLZwVkeYan9TQ14jBnx6O0LLwEolLQsAElJHlJD6WFuTtSHnpvI8SlIImGQFD4GcmtCUmxawJoDCpkGY6cbKSg6mXpSFK8o8pBBJ/YjYjLewFjR2q1A/z4jVCCathSrogYlYwk8iaNOqqVgUUDQvwXoQPzgxhs+kTkETCEEOam4G4PpzBDOsj/AJiSqVOGlTAg/cU1FJ5H41jFM6w0/DLmSVuFWJD6SNiD9oEMfpB/Hq7Q1seJ/U51GWFpWhjpcAuHLEHb/MUsLjUk+dCJj0DsPkQHT7QuZJrKEkqDA6QAK335gzk8kakvVVVe77B4hK7psl+1nZ/gFS1jQp06QSgXB4B3HeAhxQKQHY33I9xxDljsKF0W44O/+YWc56cUPMhXw7/kRtFVGPiGcL8OOKGl6Agv8Rran+49CdzSkCZSvISttYobW/YixhXUkKfynfe9S1oi4CUvkvY3FeRLny+vN4qS1Oob7uPq0WkaSljUUo168d7xVGEUlaQE6kaRUAeU+13jo0uAtMLZLjFyVhSXcU4Df6/GK/UXUalgeYKG4LH50eLkjDEPw7h9n2gDnWXlJKgCUn9/KFhO5BUmuHTp4BSpgODTftHo4kUdgSzAmhF3A9IopnhR8NzX4XpsaPFpUlLAMG4JsPlWLtJBLKSAQzu1xX6fSKmJxa9bJJBJYtR7tehjyjDalEPoa4Bd3e373hm6RynxlKmTGWJB8qlB6sVVrUJSNXc6RvHRj0KK6M3UiSZGooaYdYJ+IpAAduCIvzeo5y3mTFVWjw2cUBYsnizwrY2cFGiwNayouGbVVThrWixIQqYsJSSUiji1N677QrpdZROnbNM6d6lSUpRML7BR+jmGeWj3Hb8v0jH5UzTLdDuCApKg4INGIux5Gxhv6f6lKWlTD5QwGo+ZBayvvpOyx6Hk3x5FNWg8l2Iz5j08FHWEpdSWCgzkHngjZ4Uc5UmURL0lJdy9yEhgSO5KrkmlAkRoGWY9KVAkVu7s/YVasLP8U8FrSMQVIQpDAy3dagWDpIszu1rw0vsbHKuMAyMUoSSoKIClgDTanmKh/wCoaGWRjlGQCsBNKtTU9ieabQnSMQFrkYdJDsCW5mHUT7J0g+kMnUGaywhctChqI0BI+yLOo/ZoP1jJKTSqzW9U9mZUcw8TFTJlwtZZztZP5Q0z8MpOH1LDEqAI9hX/AFAfKsgK5oAS5UtkMbEF3I4bmnygr/EDN2QJEpT+CKkbmmo/vmFnU+IwXdsXc3xn8ykIluUpU7lw/wA9qn1ilg8F4QJIFa6jsLUED5OIUS+pQ4Avz8ovzsQVtqA0m1bGjv7CKKLj+q8J/FHsoRsVt/2AjohEo/dfvHQ1f2E23J+pk6jL1hSEEINFOVFRS6XHwpUClyxoGDQ3md5dBfkgfrHR0aUXyxSfP/cQNzTAJmoXLmDUhQYjkc9i/wCEZaOiBhp61EBYTYlrKcAqF3ah+cdHQmT+DJp0wBPlhGKleGgJebpZ3ANmHaNZyXFqKUJmHUpqegYseWBFd/WOjoMP4p/0FScrTCExj5qvt3fmF7rLpRONksnyzU/8au+6Vcg/S8dHRQBmeGlGWhHlZnChq+0+kmm4PtBPBYxKCCA+q4PJ96W2jo6ML9F+Qlg8RqIKw41MWLaas455i9m+WHDTFSp4BUUg6Uk0B2ez0No6Oh4/xsZ/Yu5vkaDLCkilQ5NR6ciF2VqlMm4eh5fYx0dFEto9H1Ul0JSl81/f5RKmawcULtSPsdGJozNcst5fmddJNDb2ghMwmusfI6BKKVNHLvBbzDIQkkhW/vFTG5fM0eVQIF3v+kdHRoxttWzkyTCYnUA/xNpPaosf3tDfl7SstmLLsoTSGu5KZLk7aXLDu+0fY6KxVN19BfBLmZYkIJSSHFKxawpneGEhCUhtJOq/cAW2eOjoyTm673oGwth5ighI9AeCHKa73H+4lk4hjp4BZ+fioXoK25eOjonj/lQ0PR26TzNagoMCAKPt7WPMDevVhQly6kqXquxLWc+5+UdHRpbcpJM35YqON0AcRNEpgJikrSTqUn0LoHA7xVGJc15t+vMdHRnn1WYF19LeCz5GGlzFMQtTJSsV0pIqw+9C4ZCZh1KclQdtjvHR0Pj8A/o8pSlQSCnykEp5Sdh8jAmZIIWUJahdvarR0dF06OXpfkzmSBZv3xHR0dDaoFn/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22534" name="Picture 6" descr="http://i293.photobucket.com/albums/mm44/PeterPaisa/Tricentenario.png"/>
          <p:cNvPicPr>
            <a:picLocks noChangeAspect="1" noChangeArrowheads="1"/>
          </p:cNvPicPr>
          <p:nvPr/>
        </p:nvPicPr>
        <p:blipFill>
          <a:blip r:embed="rId3" cstate="print"/>
          <a:srcRect/>
          <a:stretch>
            <a:fillRect/>
          </a:stretch>
        </p:blipFill>
        <p:spPr bwMode="auto">
          <a:xfrm rot="630571">
            <a:off x="2842284" y="3183715"/>
            <a:ext cx="3810000" cy="2533651"/>
          </a:xfrm>
          <a:prstGeom prst="rect">
            <a:avLst/>
          </a:prstGeom>
          <a:noFill/>
          <a:ln>
            <a:solidFill>
              <a:srgbClr val="00B050"/>
            </a:solidFill>
          </a:ln>
        </p:spPr>
      </p:pic>
    </p:spTree>
  </p:cSld>
  <p:clrMapOvr>
    <a:masterClrMapping/>
  </p:clrMapOvr>
  <p:transition spd="slow" advTm="9000">
    <p:newsflash/>
    <p:sndAc>
      <p:stSnd>
        <p:snd r:embed="rId2" name="camera.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s://encrypted-tbn1.gstatic.com/images?q=tbn:ANd9GcSr1W2yEfM8EZeDHqIJeJX3fIAB1NkFAtAGdirhlOR-HdAdeyw2Kw"/>
          <p:cNvPicPr>
            <a:picLocks noChangeAspect="1" noChangeArrowheads="1"/>
          </p:cNvPicPr>
          <p:nvPr/>
        </p:nvPicPr>
        <p:blipFill>
          <a:blip r:embed="rId3" cstate="print"/>
          <a:srcRect/>
          <a:stretch>
            <a:fillRect/>
          </a:stretch>
        </p:blipFill>
        <p:spPr bwMode="auto">
          <a:xfrm>
            <a:off x="3857620" y="3000372"/>
            <a:ext cx="4726589" cy="3174060"/>
          </a:xfrm>
          <a:prstGeom prst="rect">
            <a:avLst/>
          </a:prstGeom>
          <a:noFill/>
        </p:spPr>
      </p:pic>
      <p:sp>
        <p:nvSpPr>
          <p:cNvPr id="2" name="1 Título"/>
          <p:cNvSpPr>
            <a:spLocks noGrp="1"/>
          </p:cNvSpPr>
          <p:nvPr>
            <p:ph type="title"/>
          </p:nvPr>
        </p:nvSpPr>
        <p:spPr/>
        <p:txBody>
          <a:bodyPr/>
          <a:lstStyle/>
          <a:p>
            <a:r>
              <a:rPr lang="es-ES" b="1" dirty="0" smtClean="0"/>
              <a:t>INFORMACION SOLICITADA</a:t>
            </a:r>
            <a:endParaRPr lang="es-ES" b="1" dirty="0"/>
          </a:p>
        </p:txBody>
      </p:sp>
      <p:sp>
        <p:nvSpPr>
          <p:cNvPr id="3" name="2 Marcador de contenido"/>
          <p:cNvSpPr>
            <a:spLocks noGrp="1"/>
          </p:cNvSpPr>
          <p:nvPr>
            <p:ph sz="quarter" idx="1"/>
          </p:nvPr>
        </p:nvSpPr>
        <p:spPr/>
        <p:txBody>
          <a:bodyPr>
            <a:normAutofit/>
          </a:bodyPr>
          <a:lstStyle/>
          <a:p>
            <a:r>
              <a:rPr lang="es-ES" sz="2000" dirty="0" smtClean="0"/>
              <a:t>COPIA DE LOS ESTUDIOS PREVIOS DEL PROYECTO</a:t>
            </a:r>
          </a:p>
          <a:p>
            <a:r>
              <a:rPr lang="es-ES" sz="2000" dirty="0" smtClean="0"/>
              <a:t>COPIA DE LA FICHA EBI (estadísticas básicas de inversión) POR MEDIO DE LA CUAL SE APROBO LA INICIATIVA.</a:t>
            </a:r>
          </a:p>
          <a:p>
            <a:r>
              <a:rPr lang="es-ES" sz="2000" dirty="0" smtClean="0"/>
              <a:t>COPIA DE LOS TERMINOS DE REFERENCIA.</a:t>
            </a:r>
          </a:p>
          <a:p>
            <a:r>
              <a:rPr lang="es-ES" sz="2000" dirty="0" smtClean="0"/>
              <a:t>COPIA DEL CONTRATO CELEBRADO ENTRE EL CONTRATANTE Y LA ALCALDIA.</a:t>
            </a:r>
          </a:p>
          <a:p>
            <a:r>
              <a:rPr lang="es-ES" sz="2000" dirty="0" smtClean="0"/>
              <a:t>PLAN DE TRABAJO.</a:t>
            </a:r>
          </a:p>
          <a:p>
            <a:r>
              <a:rPr lang="es-ES" sz="2000" dirty="0" smtClean="0"/>
              <a:t>PERSONAL CONTRATADO</a:t>
            </a:r>
            <a:endParaRPr lang="es-ES" sz="2000" dirty="0"/>
          </a:p>
        </p:txBody>
      </p:sp>
    </p:spTree>
  </p:cSld>
  <p:clrMapOvr>
    <a:masterClrMapping/>
  </p:clrMapOvr>
  <p:transition spd="slow" advTm="23000">
    <p:newsflash/>
    <p:sndAc>
      <p:stSnd>
        <p:snd r:embed="rId2" name="camera.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t>RECURSOS</a:t>
            </a:r>
            <a:endParaRPr lang="es-ES" b="1" dirty="0"/>
          </a:p>
        </p:txBody>
      </p:sp>
      <p:sp>
        <p:nvSpPr>
          <p:cNvPr id="3" name="2 Marcador de contenido"/>
          <p:cNvSpPr>
            <a:spLocks noGrp="1"/>
          </p:cNvSpPr>
          <p:nvPr>
            <p:ph sz="quarter" idx="1"/>
          </p:nvPr>
        </p:nvSpPr>
        <p:spPr>
          <a:xfrm>
            <a:off x="428596" y="1500174"/>
            <a:ext cx="8258204" cy="4857784"/>
          </a:xfrm>
        </p:spPr>
        <p:txBody>
          <a:bodyPr/>
          <a:lstStyle/>
          <a:p>
            <a:pPr marL="0" indent="0" algn="just">
              <a:spcBef>
                <a:spcPts val="0"/>
              </a:spcBef>
              <a:buNone/>
            </a:pPr>
            <a:r>
              <a:rPr lang="es-ES_tradnl" dirty="0" smtClean="0"/>
              <a:t>Los </a:t>
            </a:r>
            <a:r>
              <a:rPr lang="es-ES_tradnl" dirty="0"/>
              <a:t>habitantes de la Comuna 5 - Castilla priorizaron recursos para la producción de audiovisuales que promuevan la movilización ciudadana a través de un trabajo conjunto y articulado de los medios de comunicación existentes en la Comuna de acuerdo con el proyecto de Inversión Comunitaria aprobado por la comisión de participación el cual incluye un componente para el fortalecimiento de los procesos de comunicación comunitaria</a:t>
            </a:r>
            <a:r>
              <a:rPr lang="es-ES_tradnl" dirty="0" smtClean="0"/>
              <a:t>.</a:t>
            </a:r>
            <a:endParaRPr lang="es-ES" dirty="0"/>
          </a:p>
        </p:txBody>
      </p:sp>
      <p:pic>
        <p:nvPicPr>
          <p:cNvPr id="4" name="3 Imagen" descr="https://encrypted-tbn3.gstatic.com/images?q=tbn:ANd9GcQk5dkHBecJu33-4bbDJ-PolnnOU-hNxMF09UWFmClXQfZojEdu"/>
          <p:cNvPicPr/>
          <p:nvPr/>
        </p:nvPicPr>
        <p:blipFill>
          <a:blip r:embed="rId3" cstate="print"/>
          <a:srcRect/>
          <a:stretch>
            <a:fillRect/>
          </a:stretch>
        </p:blipFill>
        <p:spPr bwMode="auto">
          <a:xfrm>
            <a:off x="6000760" y="214290"/>
            <a:ext cx="1771652" cy="947739"/>
          </a:xfrm>
          <a:prstGeom prst="rect">
            <a:avLst/>
          </a:prstGeom>
          <a:noFill/>
          <a:ln w="9525">
            <a:noFill/>
            <a:miter lim="800000"/>
            <a:headEnd/>
            <a:tailEnd/>
          </a:ln>
        </p:spPr>
      </p:pic>
      <p:pic>
        <p:nvPicPr>
          <p:cNvPr id="5" name="4 Imagen" descr="https://encrypted-tbn3.gstatic.com/images?q=tbn:ANd9GcQk5dkHBecJu33-4bbDJ-PolnnOU-hNxMF09UWFmClXQfZojEdu"/>
          <p:cNvPicPr/>
          <p:nvPr/>
        </p:nvPicPr>
        <p:blipFill>
          <a:blip r:embed="rId3" cstate="print"/>
          <a:srcRect/>
          <a:stretch>
            <a:fillRect/>
          </a:stretch>
        </p:blipFill>
        <p:spPr bwMode="auto">
          <a:xfrm>
            <a:off x="1357290" y="214290"/>
            <a:ext cx="1771652" cy="947739"/>
          </a:xfrm>
          <a:prstGeom prst="rect">
            <a:avLst/>
          </a:prstGeom>
          <a:noFill/>
          <a:ln w="9525">
            <a:noFill/>
            <a:miter lim="800000"/>
            <a:headEnd/>
            <a:tailEnd/>
          </a:ln>
        </p:spPr>
      </p:pic>
    </p:spTree>
  </p:cSld>
  <p:clrMapOvr>
    <a:masterClrMapping/>
  </p:clrMapOvr>
  <p:transition spd="slow" advTm="23000">
    <p:newsflash/>
    <p:sndAc>
      <p:stSnd>
        <p:snd r:embed="rId2" name="camera.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t>COMPONENTE</a:t>
            </a:r>
            <a:endParaRPr lang="es-ES" b="1" dirty="0"/>
          </a:p>
        </p:txBody>
      </p:sp>
      <p:sp>
        <p:nvSpPr>
          <p:cNvPr id="3" name="2 Marcador de contenido"/>
          <p:cNvSpPr>
            <a:spLocks noGrp="1"/>
          </p:cNvSpPr>
          <p:nvPr>
            <p:ph sz="quarter" idx="1"/>
          </p:nvPr>
        </p:nvSpPr>
        <p:spPr/>
        <p:txBody>
          <a:bodyPr/>
          <a:lstStyle/>
          <a:p>
            <a:r>
              <a:rPr lang="es-ES_tradnl" dirty="0"/>
              <a:t>incluye un componente de comunicaciones por un valor de $200.000.000, de estos, $68.400.000 serán ejecutados por la Corporación Prodesarrollo Unidad Residencial Tricentenario y barrios aledaños Corputri y serán invertidos de la siguiente manera:</a:t>
            </a:r>
            <a:endParaRPr lang="es-ES" dirty="0"/>
          </a:p>
          <a:p>
            <a:endParaRPr lang="es-ES" dirty="0"/>
          </a:p>
        </p:txBody>
      </p:sp>
      <p:pic>
        <p:nvPicPr>
          <p:cNvPr id="4" name="3 Imagen" descr="http://www.fundapymes.com/blog/wp-content/uploads/2012/06/Recursos-Humanos.png"/>
          <p:cNvPicPr/>
          <p:nvPr/>
        </p:nvPicPr>
        <p:blipFill>
          <a:blip r:embed="rId3" cstate="print"/>
          <a:srcRect/>
          <a:stretch>
            <a:fillRect/>
          </a:stretch>
        </p:blipFill>
        <p:spPr bwMode="auto">
          <a:xfrm>
            <a:off x="2714612" y="3714752"/>
            <a:ext cx="3485838" cy="2511291"/>
          </a:xfrm>
          <a:prstGeom prst="rect">
            <a:avLst/>
          </a:prstGeom>
          <a:noFill/>
          <a:ln w="9525">
            <a:noFill/>
            <a:miter lim="800000"/>
            <a:headEnd/>
            <a:tailEnd/>
          </a:ln>
        </p:spPr>
      </p:pic>
    </p:spTree>
  </p:cSld>
  <p:clrMapOvr>
    <a:masterClrMapping/>
  </p:clrMapOvr>
  <p:transition spd="slow" advTm="23000">
    <p:newsflash/>
    <p:sndAc>
      <p:stSnd>
        <p:snd r:embed="rId2" name="camera.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l"/>
            <a:r>
              <a:rPr lang="es-ES_tradnl" b="1" dirty="0" smtClean="0"/>
              <a:t>Aportes:</a:t>
            </a:r>
            <a:endParaRPr lang="es-ES" dirty="0"/>
          </a:p>
        </p:txBody>
      </p:sp>
      <p:sp>
        <p:nvSpPr>
          <p:cNvPr id="3" name="2 Marcador de contenido"/>
          <p:cNvSpPr>
            <a:spLocks noGrp="1"/>
          </p:cNvSpPr>
          <p:nvPr>
            <p:ph sz="quarter" idx="1"/>
          </p:nvPr>
        </p:nvSpPr>
        <p:spPr/>
        <p:txBody>
          <a:bodyPr>
            <a:normAutofit/>
          </a:bodyPr>
          <a:lstStyle/>
          <a:p>
            <a:pPr marL="0" indent="0" algn="just">
              <a:spcBef>
                <a:spcPts val="0"/>
              </a:spcBef>
            </a:pPr>
            <a:r>
              <a:rPr lang="es-ES_tradnl" dirty="0" smtClean="0"/>
              <a:t>Para el desarrollo de este convenio, que tiene un valor total de ochenta y cinco millones quinientos mil pesos ($85.500.000), la Alcaldía de Medellín aporta sesenta y ocho millones cuatrocientos mil pesos ($68.400.000) IVA incluido, equivalentes al 80%, y la Corporación Prodesarrollo Corputri aporta, en especie, recursos por valor de diez y siete millones cien mil pesos ($17.100.000), equivalentes al 20% del total.</a:t>
            </a:r>
            <a:endParaRPr lang="es-ES" dirty="0" smtClean="0"/>
          </a:p>
          <a:p>
            <a:endParaRPr lang="es-ES" dirty="0"/>
          </a:p>
        </p:txBody>
      </p:sp>
      <p:sp>
        <p:nvSpPr>
          <p:cNvPr id="18434" name="AutoShape 2" descr="data:image/jpeg;base64,/9j/4AAQSkZJRgABAQAAAQABAAD/2wCEAAkGBxQTEhUUExQWFRUXGBgaFxcYGBsfHxggGBweFx4bFxkdHSggHB8nHR8cIjIhJSkrLi4uHR8zODMsNygtLisBCgoKDg0OGxAQGzEkICQsMDQvLCwsOC8vLCwsLCwsLyw0LC8sLCwsLCwsLCwsLywsLCwsLCwsLCwsLCwsLCwsLP/AABEIAKEBOAMBEQACEQEDEQH/xAAcAAABBAMBAAAAAAAAAAAAAAAABQYHCAEDBAL/xABOEAACAQIEAgYFBgoHBwQDAAABAgMAEQQFEiEGMQcTQVFhcRQigZGhIzJCUsHRCFNUYnKCkqKx0hYXM0OywvAVg5Ojs+HiJDRkcyU1Y//EABsBAQACAwEBAAAAAAAAAAAAAAAEBQECAwYH/8QAOREAAgIBAQUECAUEAQUAAAAAAAECAxEEBRIhMVETQWGRFBUyUnGhseEigcHR8CMzQvFiBjRDU4L/2gAMAwEAAhEDEQA/AJxoAoAoAoAoAoAoAoAoAoAoAoAoAoAoBn9LUMrZViRC5RwqtsbFgrBmUEb7qDsOfLtoBN6DHmOWKZ5WkZnZkDklkTZVG+9iQxHZY7UBIVAFAFAFAFAFAFAFAFAFAFAFAFAFAFAFAFAFAFAFAFAFAFAFAFAFAasVLoRmAvpUm3fYXtQFUcx6Tczln670qSM/RSM6YwO7Rybza5oCyXR/nEmLy/DzylGkdPWKHYkEqbjsbbcdhvQDhoAoAoAoAoAoAoAoCsHHHFcjZ40/WP1WHxIRBc6VERCuFHLezX79VAY4b4kvnOXujaVVMJhyRcA/JLG4sLbdYW25cjQEz9M2dSYXK5Xhdo5HZIw6mxXUbmx7DpBF+YvQEW9C3GUkWKk9MxMxwxSxaQs8cbsw0F3JIiv6wvsD28qAsPBOrqGRlZTyZSCD5EbGgNlAcGe5muFw02IcFlijZyBzOkXsPOgK+zdOmYGUOEgWMHeMKTqHcXJvfxFvKgLEZZjBNDHKosJERwD2BwGsffQHTQBQBQBQEc9LXSHNlZgWGFHMoc65L6RoIBAAIudwee23fQG3ol6QXzRJlmiWOWHQSUvpYPqtYEkggqe086AkGgCgCgCgCgCgCgCgCgCgCgCgCgNGNxccSF5XSNBzZ2CqPMnagKx5vwKr4xHwptl86yTRSMw1LFCLyjSbNqG+lSNwVudmsBK/RnxvlaYeHBRYnSyAheuQRlizE8x6mq5t8658aAkygCgCgCgCgCgCgOTNsQY4JXUXZI3ZQO0hSQPfQFXuK8u6jKcv1AGWeXFzO2oNexjjB1gkEEAHY0A0srmdJo5IwWdHV1AF90Or7KAnnp5z9TgMGFsy4iRZdDX9ZEUNbsK7soNrHxoCO+FuI52YZfl3UwLiSULTpGzNdnIV5NB1DSdAup8LX2AmPon4JxeWJKmIxCSI9isSaiqN2sGYC1xzAG+3dQEg0BwZ7hUlw8sMjBVlRoiTbbrBoFr7E3Ow76AqLkXDkmJxyYNSFZpCjNbZQpszW25AHba+w7aAuJhYBGiIvJFCjlyUWGwAHuoDbQBQBQBQEEfhDYvBvLHGzSjFRRkgIilCHYECRywIsAxGkH53ZQCj+D1mGCSJ4EkPpkpLyKyEXVNgqNurAAlrXB9ZtrCgJmoAoAoAoAoAoAoAoAoAoAoAoAoCtHT5ncsuZNhy5MUCppQcgzIGYkdrb2v3UAgYDifThcLEzf8At55tS/WixCBW9oHWD9cUA0zQFv8Ao8z4Y3L8PPazFdLi97NGdDe8i48CKAcdAFAFAFAFAFAeZEuCO8Ee+gIF6dMgXC4HLUU36kSRXAsGuFYtpubXIJtewvagGN0W5d12aQwNdda4hTbYi8Eo522oB09M8LCeGKUl1wmCiRmHJpZNSjyvp1WPMIaAQOhbBrJnGGDkDTrcD6xRGIA9u/soC1dANvpHzJsPlmLlR9DrEQrA2ILEICD2G528bUBWjhHHz4jMsEJZ5ZD6TDYu5exDix9YmgJF4ozMeh5ziInKs+MXDA6VBsmjXpIUEaiHPM7W7RegG1wF0pY2HFQJicS0uGLBJBIQbK22syEavVvfc8gaAs3QBQBQBQFVumxAM4xFpOsuIyfzPUA0Hyt8aAOhiUx5vhCy7P1ignxR1uO/fagLU0AUAUAUAUAUAUAUAUAUAUAUAUBUzOcG2Y5hmUqMNMYxM+o73SI2UDzGkUAz6Ac/AGQJjZp4nv6uFnkSx+mi+qT3i55UBL/4OObF8HPhyf7GQMv6Mo5ftKx9tAS7QBQBQGGNhc0BVPi7pKx2KxEjR4mWKHUwiSNilkB9W+kglrWJJPMnkNqAf3QHxniZ55MHiJGmXqzKjyMWZSrKCuo7kHVfc7W250BN9AQ5+Eof/TYTb+9ff9X/AF7qAbXA2X6OJwoFhH1jW8DAR/moDj6TsvxqxYqfErpSXMBp7yEjdY7G26hNgfOgEboYnCZxhbgG5kXfs1RuAR3G/wBtAWtoCMvwg8d1eV6LX62aNPIKGkv70A9tAQv0SoDm+DDcusJ9oViPjagFnNmP+y8yjAJMeaBn8AwkS5/WUD20AxBlz9QcRt1YkEXjqKl+XdYUBaLoezp8VlcDSA6o7xaj9MR7BvHawJ7waAetAFANfjziT0WOOKMj0nFOIoBa+ksQGlIG5VAb+du+gK09IuRehZhNB1jS20sZHN2cuocs3jcmgFToxeR8ZgmLKI8PiUQFjYj0jUQBtuCyEDxcd9AWqoAoAoAoAoAoAoAoAoAoAoAoDnzCXTFIw5qjH3AmgKpcISmPAZrIOZghi9k0yg/ug0A0aAffQpiNOaxoeU0c0R9sZYfFQPbQDy/B6wk0ONx0MiFdCKsm49V1cgKd/wBP3UBO1AFAFAYIoCpXSdws2X46SOwEUhMkNuQRmNl815ewd9ASz0BcHNh4TjpCL4hAI1HNU1Eksb29aym3YB7KAl2gIm/CNw5bA4dgCSMSF2H1kf7QKATeDcKy8UT61KkYcN6wtzjiW/vvQC3+ELgZJMtV0A0QzI8hvyBBiFh2+s4oCGOjLCy/7VwGgWLSq4vtdFLayPYrjzFAW3oCEvwlsaQmDhHItLIf1Qqj/E1ARl0ZZlh8NmME+KcpFHrYkKWudJVRZQTzN+XZQCxheK8JE+cLIrYiHGs3VBBp+m8iOS4uhXUD807jlagGdlsDSq8QlVAAZAjkgOyKbhdiNem9r2vyvewoCeOCeJWwcOHwzKghjFnKqdW9yzfOtfUSeVUkdqS7T8S/D88FzLZsdzg/xfLI8n4/wQOzs3iFO3vsanPX0rr5ENaC59PMdCMCARyO4qaQjjxGVQvMkzxq0sYIRyN1B52oCs3Tl/8AucR+jD/0koBa6JuBjjMJJiEk0SpioTGb7KYBrLWsbn17C/caAsYKAKAKAS+KM6XB4SbEsuoRIW03tqPILextckC9jagK+R9N2ZCZpPkmjJ2hKDSovyDCzXt2knyoCxORZmuKw8OIQELLGrgHmNQvY+I5UB3UAUAUAUAUAUBrnhDqyMLqwII7wRYj3UBAmU8GL/sPNHKmJhPI6tudceFGpFFza2oyAnncb3tQEN0A6OjBQc2wV2K/LKbjw3A8idj4E0BOGQY3LsDjMS6zgmQXdwrHW7TTSn5oIOlXVdXaAO6uy09j7jg9TUnjI5Tx/gPx/wC5J/LWfR7Ohj0qrqY/rAy/8f8A8uT+Wno9nQelVdRw4TErLGkiG6Oqsp7wwuDY78jXFrDwd001lDD6V+kYZYixQhXxUguA3KNeWtgNzc7AbcieyxwZIQl4nTMsSGzeSULpCJLCFHVbk+tFpIZbm5tZvPlQDuh6UTlTRYLDFMZhYEVXkY7ux9Z+pddggvpGoMdjudqA88SZlLiZWxDrIita11YqosAACRy+01RXKc5Oconm9QrLJuc4iHj8Ikir1hNlIII7/EWrnVZKEnu95xotnXJ7i5o84jLFZhIyvqFiGCsDt7NxXWMrYx3UuB2jK6EXBLg+4lLphmOHyBYT6xf0aInl8y0l7f7u1vGrqEd2KXgehrjuwUeiGbwHljQ8Q4aGQbwYVNPgThgzfvO/tNbG5YOgIN/CLMDvhAH1TKzo6IykqpCt6yfODHa19udARHxTlXouLmgGvTG5VTIulmA2DW7jzHhagEqgHFwHkeIxWLjXDJrKMrObiyLqCljcjleudtfaQcep0qn2c1LoTl/V1ivx0Pub7qqvVb6lp6zj0HfDwhhDGiyYeJnCqGZV06iBYna3M1YrTV4ScUV71NmW02L6rYADkOVSCOZoCrfToP8A8xP4rD/01FAKnRrxvPg8GYohFp6xmOpWJuQvcw7AK4WWSi8IuNBoqLqt6bec93+h2L0n4w8hB+w389c3dNE+OydNLk35/YP6zMb3QfsN/PWO3mbep9N4+f2HrwJxj6YDHLpWdbmy7B171BJ3HIi/ce3btVbvcHzKnaGz/R3vQ4xfyYqcbZQ2LwGJw6W1yRsEvy1D1luewXA3rsVhT3GYV4pHjkUq6MVZTzBU2IPtoC23Rlg2iyrBo/PqVbt21/KAG/aAwB8b0A56AKAKAKAKAKAKAa3HWHSHKccEUKphxDWH1pdTMfazE+2gK39GeUDF49IDykixCm/jC9j7GsfZQDfy9tEyE7WcX8N963reJr4nO1Zg/gShw1kkuPkaPDtGCi6mLlgAL22sp38KsbLlBFVVQ5vAjjEqLhmBINth3VuprvObjxF7hXhuXMGdYWRUS2t3vYar2VR9I7HusPZXO29QR2p08rGOvEdHuZkhRjlZBYXaSYFQPqpYjYchcVHWoj7vyJL0s8+182Q1xH1mPx+LljLSL1jHWx5IG6tLnutpAA+yocpKKyyzppndNQhzG0RWTkYoC5UWXR4jAxwtrEbwxjnZgNKkXNuewrWUVJYZrOCnFxfIRcDwXg8DIuIBlZlJ0hmDC7AjlYb2vUG56fRx7WZxp0VcZ5iuItniOEc9QHeQPvqMtu6VvHHy+5N7GQzenTEwf7PjSRrM80RjFvnWPrX8NBPwq1dsU0uqz+S/2c8CHPn8LcU4crG6WhMLMbeuWRmUqB2WIF79nLbfjVrK7KVdHOG8ePPH1MuLTwTNUo1Kj9KrXzfGf/aR7gBQDcxmOklIMsjyFVCguxYhRyUE9gvyoD16MOp6y51dZpt2W03vfvvW2693eM44ZHz0KcSRYLFyvMHKvCV9QAkHWp3uRtzrMIObwglkmV+lXBD6E58kX7Xrp6PM27Nj2wmJWRFkQ6kdQykdoYXB91cWsPDNDbWAFAVo6XcN6Rn7wrzYQp7TGD9tAJXRtlGIxXXJh4+s0aCfWUW1ah9IjurhbW5YwW+zNZChSU3zwO7H8JY6FS8mGbSBclWRrAcyQrE28a4ulotq9pUze6n+gis21ckT233C83DmPw0fpfV9WsS9b1gkjuoUar21XO30e29u2uyplzRV2bS08k4S4rvWGZzfp8kMenDYYLIVF5JGuA1tysYHK97XbzFTEeYljL3eR055whhsdmuEIjsMRh/SZx1zBpB6gDKCrAc+VxfS3zbAsMCZl3TdLhpJI+oWbDLIwgGsq6Rg2RdRDarKO0X350BMXA3FkWZYUYiNSnrFHQkEow3tcc7gg38aAcNAFAFAFAFAFAIPHuFMuW4xFF2OHlsO8hSQPeKArn0Jzac5w353Wr74noBE4sgOGzPEra3V4mQqD3Byy+wi3voC4GFVQo0gAEA7C3OgPD4CIm5jQnvKj7qzlmMIanGvGCYNTDAFM5HIAWiv2sO1u5fadufC23d4LmWuz9nO978+Efr/ADqRc/EWMII9Kn3v/eN2+2ovaS6noJaOhrG4vIYWRTthpnhkuA9gTfY2uVPiD/GpFn44ZiUmhfompddq59/0/JiHjSDI5HLU1vfXePJFXe07JNdX9Tt4XwYmxmFiYXWSeFCO8O6qfgaycizAmxzMSI5QfElR7iQLV5JU7RnPfzLPxwvJvBJzBGmXEyPbrWJI7L3A8rbVVanUW2y/qScsfzu4fmdIpLkaHjdvVSPrDzI8u21NPRO6W7DLfgG0uYh8aZHJmGH6p20OjgoWu2m11I8Nv4Cpun11mlvzY3LGU03y8/gaSgpLgaI+DBKITMDLi47WmiLRsSttJJB5qFG+24J2ua6afW3O5w0vBPlHg8d7DgsZkPCc48fPSQ/otf8Awk10u0+0W8ycvyf7MwnAr90nYOWPMp+uRlZyrjUPnBlBuD277X7wa9Pp1NVRU+eFn4keWM8Bq12MC1jcOVwqeJBt5gmpM44qR0axE9cMR3MhvbYD3k/dTTLmKxwLGfrGpeGdCdui3O1nwaxAEPhwkbb31C2zDzsdvA1Bvhuyz1OU1hjnx+YxQgGWRIwTYFmAv5XqNOcYe08HGdkILMngTs44gjXCzSwSxSMiMygMGBIHKwNaTujuOUWjlZqI9m5QknhFcszzWQZxHi76pXdXO2wO6AW+qFA27qjV6mc6JWPCaIlOrsnppWPCaF/oVzCPB5pPEz2jeK2tnVVUrZvXva55qLHt5d3eq9OtTnwySadQpVRsswsjmx/SFipDIhEXVnUttBsym456t7iq2zX2JtLGCqntS6E8xa8BAyr0XrV9IgBiJswV5AQD2j197d1a1ax7341wJtP/AFLq99do1j4IkXpdxKrkeIMRBRlhVCDsVaRBse0aau001lFipKX4l3lWayZJ8yrGBc7ypeWvKokHtSRx/hoCBXUgkHmNjQE4/g0Yg2xsd/VHUsB4nrAT8BQE4UAUAUAUAUAUBhlBBB3B50BU7hSH0TPYYrn5LG9T4/2hi3oDs6ccH1ecTnskWJx7UCn95TQFmMjnD4aBxuGijYfrKDQDc6SOLWwMaLGLSTB9Lm1kC6bmx5t6wsOXfyseVs3FYRY7O0kb5tz5LHDr9uBCr44MxJYsxJJJNySeZJvuaibrPUqSisJYR71bXrXBvlYyInEyxvEWJ9ZfmnzNrHwrvTvKRVbVhXOlzfNcn+gz6lnlzrynHGCeKZRdopEkA7yjBh/CgLn4PFJPCkiHVHKgZT3q4uPgaw1lYA2s04cw0EZkeSZVFuRB5mwA9XvqpexaHyb+X7GbdV2UXKXI4skzjBQyXXr9TWTU4WwuR2A99qlaXZ9Wne9HOfEhetK5tRw/L7i3iuE4ndn1yKWJJAItc7m1xUe3ZFNk3LLWf50LBWtLBuyzhuOGQSK0hYX+cRbfbsFdNNs2qie/FvP88BKxtYFqrE5ibnmQ4fGIExMKSqDddQvpPep5igKg55lnVYyfDKdXVzyRA2tfS5QG3ZyrLeWCRulngNcvwkUiztJqlVNJUC3qM17g/m/Guk7XJYNnLKGHw5sshJt834Xrrp+82gToehtPyuT/AIY/mrX0h9DG+OTgLg5suM95hKJdFvV0ldGrn6xv86udlm/gxKWTl6UcmxGIjh9HTWUZtQBF7MBY2J35VX6ymVkVhFdr6JWxW6s4GLhuAMxfcxhO7U6C/sBJ99QY6Gx9xXR2dY+4b2KyX0eVlmiEcw+de1zftBB5HvFcLu1h+B5x0It7uh/Tk3hd3cc+FwUcQPVgLfmb3PtJJNc522WP8fE52X22tb7z/PAUI8pxRi64Ru0O5MgW6gLsSbcgLG/lXRUScN5R4HVaaThvqPA0Bx3io+GRN1idxnn0voS4TVeJpQ9u7SDsO4Em9u8eJva7OnLjF8i72TZN70HyRH9Whck28ZYc4LN8kY/Rhw0LH9BzG3wagGJ0s8NtgsxmGk9VKxlia2xDnUVB/NYlfK3fQCh0FZq0ObRoD6s6vG48lMim3fqUDyJoC0NAFAFAFAFARb0gdIPzsPg38JJlPvWI/wAW93eLHTaX/KfkSaqu+RHb5tiDznnP+9f+apu5HovI74XQbXD8qnN4HkfSoxKSOzEn5jB2ueZOx9tU9sd61qKIUlmWEdnSjjmxOKfEFy6l5EjJ2tGHYxgCwsNJ8+/eu2ppUIxaXx+JvbDdSZ25VmGJ6mFIZZtRVEQLIwAJAUAesAB8BUyKiqk8Ll0OywoJ4J+fPcDGka4jEYdpEQA3dXYGwB23O5FVnYTlxUX5EeKn/jkbPSDDNiYoGwCdbh2DlzEF3IKhb8jt623fzqLfXJPdwWezbq6nJ2vjwxn5jXyDg7GPiIuswpEQdTIZNIGkEFgQTc3G1rHnXGNTyWOo2lV2ct2XHHDA7emfI4jlExQLF1RjcBFUBrME0mw5et7wKlYR5mU5S5vJWGsmoUBP3AvFGIgwGHjUqyqmxZbkXJNrgjYXsPAVnBT36+2FjiscH/O8UM14jnxEZjk0aSQSFW3zTqG9z2gVnBFt1ltkd2WMCOV3U9qkEeY3oR4ycXlDl/prif8A+f7J/mpgmesbvDy+46eD82kxETtJa6vYWFttIP2msMstFfO6Dcuv6IX6wTDnzDGpChkkNlFrmxPM2Gw8TXO22NUHOXJHSquVklGPMqacQk+dGQbxSY4vy+g0xfl+jSdkYQc3yRiNblPcXMk/p7zyHEYCFY2JIxCkgqRt1cgvvt21xo1lVzxB8fgdbtLZSsyXATuhM4BcJK2KhjklE50log5ACJaxIsN71tdrq9O92TfHoZo01tqzDl8SWhxnhu9/2DUb1pp+r8jt6uv8PMWsDjFlRZEN1a9ri3I25eYqbVZGyKnHkyHZXKuTjLmjoroaBQDV4q4Gix0oleR0YIEsumxAJa5uOe9R7dNGx5bIl+kjdLebEMdEsH5RL7l+6uPoMOrOPq2HVjuy3h2KHCeiAs0RV1JY7kSXLbgC3M1JhVGMNzuJcKYwr7Pu/cYmf9GMUUUsyTuFjRn0soJOkFragR/CuEdnRnNRUsZZAt2fGMXJPkRhxBlUUkJ0GQyLuoKqAe8E6r8vjarWvYk6cyUs8OWCLpdTVVPPHiMGGQqwZeakEG17EbjntUYvxYzzizGYx43xMxkaL+zOlRpuQdtKjtA50B6z3jDG4xdGJxDypcHSbAXHbYAC9AOroGy1Jc0WR3C9SjMi/XcgqAPJSzfq+dbKEnFyS4I1c4qSi3xZZytTYKAKAwzAAkmwHMnsoCIeP+PzNqw+Fa0XJ5Rzk7wncnj9Ly52en0u7+KfPoSq6scWR5U47msJMymRIZDGOcgjcqLbbsBpHvqO7uODm5nPg8GqkvoCse3ft8zWa6op72MMRilxwbcbhVkXS/IG/O3Kt7K4zWJG0oqS4ndknC+NniBwuGkeIXsx0gHvsXI1b/Vv3VG7aNa3U8HLfUeCNOJwOKibRJhpVfkAY33/AEdvW9lbrUZXcbdoT/0fZfJBl8Ecw0yAMzL9XWzOAfEAgGq26e9NsizeZZHFXI1I56fMaI8odD/fSxIPY3W/5KArFQBQEpcIxM+EiOqwAYAb9jEVkotU4xulkccS2AHO1ZILeWap4Cx+dYW+NDeEormeY8Mw+mf9edA5LoP/AIUb0PL3nY9YXcsBy7REAT5i/tqPqbuxrc2s4PQ7J0/aJJP2n5Y/0aouPHB9eJSPBiP4g1UR2vPPGHkz0EtlxxwkI/H3Hy+hvoiJ+be7dtwRy5C/M91dJ6r0tqlLdzzb8OPA0jpvRc3N5xyS8eBD3AeRSPMuIYaY0JIv9I2NtN+YB5n/AEOm0dVCNbqXFv5HPQaeUpqx8l8x18aZO+JhCx7srggEgDtB5+dVug1MabMy5NFhraJWwxHnkSuA8HiYHeOWEqhu2o94sLdxqTtK2m2KlCWWR9BXbXJxlHCHrVOWg4+HuKjh06t01ICSCDYi+5G+xF6s9HtB0x3GsruxzK/VaFWy308M7Z+PSf7OJbd7Nf4AC3vrvZteS9mHmzjDZcf8peQvcM596UrXXS6WuAbgg8iPcdqn6LWekJ5WGiHq9L2DWHlMW6mkMKAKA485wXXYeaG9usjdL92pSt/jW0Jbsk+hrOO9FrqV1x2ExEDNHLGVdextr+IPIg942r0Vdspx3o8TzNtMa5bsuAwcZi5AhgYaQJGkZbWuzADfwA5fpN3156xSUnvLDPS1uLgt15RwVobnpGsQdtt9wCPaDsfKgH7kEqC0kEckN9DbsCA45tERYhbi4B5d5q62dCW5JSXB/Mo9p2R7SLi+K+RPfA3FYxkel7CdB6w+sOWtR/Edh8xUHV6V0yyvZf8AME/R6tXRw/aX8yOmoZNCgGP0r4PGzYeOPBqzqzHrkUqCy22vci4vzA57VI084wllnSuSTyyJzwpmX5FL7h9jVN9KXVHftUdOD4CzOY6Rh+qB+nIyqB42uW9wrWWrXUw7USl0gZHNJlqQYdBI8Zi9UWFwgsbXIHsqHRZu2bzOMJYlkiT+iuZfkUv7P/ep3pS6o79qhR4f4Exs2IiTEYd4oC3yrmw9UesQPWvdradh21pZqluvDNZW8CfIYgqhVAVVAAA2AA2AA7qrSMe6AKAKAij8IbBTS4TDrDFJIFlLPoRm02QgFrDYbnc0BXQigMUBJ/AGI/8ASqljcM3Z2E3+2sootfH+q2OWaUKLmskFLJznMF8fh99Dbs2ZGYJ4/D76DcZJGX5Q2IypItWhnGsEjsMhkF/Zao+oq7WDgem2bLsYQb/mRLw3RwxPyk48lQn4k7e6oEdnPvl5ItpbQXdE4OI+G0wbIUlLawRpYC4tbe42t7KhbQ08aVHDzkl6HUStbyuQj1VliZgwHXSpGGClmCgncb+FSdKnKah17zhqHuwcuh355ws2E0M0qsGNhYFTcC/edvbUzWaaVMM5zki6XUK6WMYwJ9VRYGzDYZJHRJG0KWALW5f67+znXbT7vaJSeEzndncbissdGK6OB/dzkeDoD8QR/Cr2Wzvdl5r/AEU8doP/ACj5Ctwdw0+EMpd1bWFA03203538676TSultt8zhqtSrsYXIc9TCIFAFAFAQ50uoVxqM2yPCuk+KswYey494q52dYlBxfUo9qVtzUl0ILziXVPIfziPdt9lVuplvWyfiWmlju0xXgc8cLMCQLhRc+Fcowck2u47SnGLSb5mutTYenDOIHo6gnkWHxv8AbV9obI9ik+7J57aFb7dtd+Bdy/NTDIssb6XQ3B+w94PIipM3XOLjLkyJX2lclKPNE88JZ+uNw4mUWNyrjuYAE2PaNwfbXnr6uynu5yem093aw3sYFmuJ2CgCgCgCgCgEHNuJBE5jVNRFrkmw3F9tjeqnV7VVNjrjHLXPjj9yy02z3bBTcsJmrKuJutmWIxgFr2Ia9rAtyt4VjSbTlfYoOGM9+fDPQzqdAqq3NSzjwHHVuVgUAUAUBULjaKB8zxnUuBF1kzBuwkAuQPAyXUeYoCSPwbcrB9LnZQR8nGpNjvu7D/BQYyKXEGaB8TLq20SOgAWwARio5eVbHndS5zsee5teTNeRzRviYUZQ4aRQQwuDc9oPOg09f9WOepL8eAiUWEaAdwUD7K1PQKMV3GJMvibnFGfNFP2UDhF80dCqAAALAbADs8qGxmgG3xZwscYyMJRHoDCxTVe5B+sLcqianS9s084x4ErT6nsU1jORvHo3k/KF/YP81RPV0ve+X3JXrCPu/M78o4GGHkWaSYv1frBVS2433JJ+yutWh7OW/KWcHG/Xb0GlEbXE/FYxiKvU6NLalOu/MW3GmoGp13bLG7jHj9jzNP8A1FKmTar+f2NXDPDTYxXKyBNBAIKk3vfuPhWdNp3em08YL7Q7cjqYtuGMeOf0Fxejd+3EKPKMn/MKlerZe98vuTvWC935/YkMValWZoAoAoAoAoBJ4j4dgxqKk4JCtqUqbEHkd+493lXSu2VbzE521RsWJFO8zAE0oX5ut7eWo2rRvLybpYWES90O9HkONwMs2I6xdchRCrAeqoFzYgj5xI3+rW9drhnHec7KY2Yb7iJc6y5sPiJoG3aKR4ye/QxW/tteuZ1HT0dyYcavSYzJHqFwrlSLjmtjvy5Hn4VZ6ODnVJReGmVWtnGFsXJZTRPP9WOXkXCSf8Rqi+l29SX6HV0HDw/kcWDi6qEME1FvWNzc2HP2Vxssc3lnauuNaxEU60OgUAUAj51nywEKo1v2i+wHie/wqt1u0Y6d7qWZdOhO0uhlct58EJo4vP4r9/8A8ahLbb74fP7Ev1Svf+X3PEvFzfRiUebE/CwrWW25/wCMF+b+xmOyo98vkN/FztIzOx9ZudvdtVRZbKybnLmyzrrjXFQjyR6yWVYJRKVLsL6d7WuCCTsb7GpWm1kapb7jlrlxx+hHv0ztjuqWPyF+TjEgX6oft/8AjU/12+6Hz+xD9VLvn8vuOtTV+UxmgOTN2YQTFPnCN9Nu/SbfGgKT0BO34P2bQwYTEdbIELT7Ag9iL3DxrpCqc1mKONmorreJPBJK5Hl2LLSKkchJuxRmG53uwUjc8961lCUfaRzjXp7cuOH8DYmV4DBsH0xRN9Es12/V1En3VmMJS9lGXGil5eF8Tf8A0qwn49fc33Vv6PZ0HplHvG/CZ9h5GCJMjMeQvue3YHwrWVM4rLRvDU1TeIyWRSrmdgoDRjsSIo3kbkilj7BetZzUIuT7jSyarg5vuQwl6Sm7cOPZIf5aqPWz9z5/YovXj9z5/YJukfUpHo/MEH5Tv/Uo9q5XsfP7B7bysbnz+wwUSwsL28aqZPLKOUsvI4eFOJTghIBH1nWEE3a1rC22xqZpda6E1u5LDR7Qemi1u5z44HCekr/4/wDzP/Cpfrb/AIfP7E715/w+f2OvJOPRNOkTxCMObBtd9zyB2HPl5kV0o2krJqLjjPiddNtdW2KEo4z4949atC5CgCgCgCgPMjWBPcKAo+zXNzzNAXB6Psr9Gy3CRWsREpYfnONbfvE0BAHTvlXU5q7i+mdElHnbQ1vat/bQB0O8LLj5Z0aUxhFRtluWBJBsSdvca7039lnhzI9+nVuMvkWfVbADurgSDNAFAFAIfEGeCIaE3kP7nifHw/0avaG0FStyHtfT7lhotE7Xvz9n6jKdiSSTcnck9teYbbeXzL9JJYRisGQoDQcUPE11VMjTfR7WdT21q65LuM7yOzJcF6TMqAeoLNIfAdnt5e/uqdodI7LFnkuf88SJq9Qq63jn3Ekk16s84ZoDkzTHJDE0kh9UDl3nsUeJraEHOWEc7bI1xcpFO81wGibErbSIyWAHcXUD4MK2lXuykuhpXdvxjLr+z/YffBUOjBobW1FmPvsPgBVhplitFPrpb178CUeitHLTyFSEIQKbbEgsSAe221cNXJPCJWzYNOT7uH6ibx4T6dJcG2mOx8LdntvXbSv+mRtoL+t+SG/UkhC7wThmfGxEck1u3lpKfxYVH1UsVvxJehg5Xp9OP6fqSxVWegCgETjRrYGc/mfaKj6tZpl8CJrlnTzXgQsZl768xus8fuSPBxI7jWdxm3Zs3A3rVnNrBh2sL0SyEsvBrGJHjW24zfs2e1xIHrA2I3HfcUSknwCjJPKLAxm4B8BXrke5R6oZOfHluqk0X1aG0253sbW8b1h8jevG+s8skIR8R4pgCcTNft+UYfAGq3tJ9We3Wi03dXHyR6TPsUOWJm/4jfaax2k+rMvR6d/+OPkh48H8STzriIpn16YXdWIAYW2sbWBG/nUrT2Sk2mUO19FTTGM61jLxjuKyYePU6r9Yge82qS3hZKWuG/NR6smpc8xI2GImAHL5V/vqs7SfVnuPQ9P/AOuPkhmdJU8sywySyNIVLJdiTbV63M+RqTp5ttpspNs6SuuEZ1xS44eP54Cv+DtitOZuhP8AaYdwB3lWRv4BqlnnyyNAFAFAIXEOeiIFIzeQ8z9Tz8fD/RqtobQVK7Ov2vp9yx0Widr35+z9fsMtmJJJNyeZPbXmW23ll8kksIxWDIUB5kS+17C+58PKulbSlmRrNNrgKOrCKulYGc9rSOQT7FO3stU+Wr08Y4hW34t4+n2Ia097eZTx4JfucuXZYk0ypcoGJ5b2sC1hfy7a5aV9vcq3wTzy7uGe86ah9lU5ri0PZ0iwOGdlXZRc97nkLnxNh4V6vTaaMMQh3nmdVqpYdk+4i3NczkncvK1+4fRXwUdlXkIRgsRPMW2zteZMzgOIZodo52A7rhh7mBArWVdcuaNq77a/Zk/58TGYZnNOQZZGe3IHYDyAsBW0K4w9lGtl07OM3kiTPMySTEYlhsHQIp7yjIb+3RVdbYnOT6/b9i7oplGuCfc8+af7j84YYHCQ25aAPaNj8b1Po/top9UmrpZ6i0mMkUWWRwO4OwHuBrfdj0OSnNLCb8zUzEm5JJ7zWxq3k80B0YHMXgbrI30NyvtuO4g7GtZxjJYkb12Sre9B4Z3YninEyixnNu5LL/hANc40VrkjtPV3S5y8uBoyvHyJNG6u19a33O4JFwe8EVtOEXFpo51WTViafeiSONM0WDDNqQSdZ6gRuRuDfVbewHd4cudec1l6qqy1nPAudfqFTS21nPDBDuGRFYFkDr2oSwB9qkH4156NuHlrJ5WF2JZayug78HxFgAmlsvQG3YEa/wCswvVjDW6fHGv9S0htHS7uJVfRjTnZSzFF0KSSq3vpBOwuedqq5yUpNpYKeySlJtLC6HrCyhXVmRXAIJRuTW7DWa57klLGTNU9yaljOO4dOOz3LnS3oA1dw0p++m/wqynrNM4/2/0+hbz1+klH+1x/JfNDRmjjL6lTStwQhYkeRPMioErfxZSwuhVyuzLMVhdOZL3CHEwxalWUJKgGpRyI5al7beHZtV/o9Wr1h8Gj0+g1y1McNYkuY2cZ0jSrK6rDGUVmABLajY2uTy+FHqWnyPa17DrlWm5PLX5fz8xSwPSRA39rHJGfCzD37H4VvHUx70Rbdh3L2JJ/L+eZH2eyxPiZZIAwjdtQDACxIGqwHYWufbUSxpybR6DSV2V0xhZzX8XyOGtSSe/6RtgYp5UCkvE0frX217Aix7DY+yu1DanhFXteqEtO5TfLl8eRFuQw68REv5wPu3+yplrxBnmtBDf1MF4/TiSZGlha96rT3CEriyDVhX71sw9h3+F660PE0V+1a9/Sy8MP+fkN/o2zZcLmeFne+lXIYjsEitGT+9Vg3hZPH11uyagu8t1FKGUMpBUgEEciDuCKynk1lFxeHzR7oYEHiHPeq+Tj3kPM/U/7+FVO0No9j/Tr9r6ff/fxsdFou1/HP2fr9hmM1zc7k8z315lvLyy+SxwRihkKAKAKAKAVOEsO0mJDj5kQJJ7ywKgfEn2VcbK07dqn0/XgVu0bUq93qOviTLWxGGkhVgrOBYm9hZg29vKvT1y3ZJnnL63ZW4rvGPhujOUn5XEKB+apb4kipT1a7kV0dmy75HviHhDCYTDli0ryHZLsBc+QW1gNz/Hes1WzsnjuMajS1U15eW+4adTirI5z/hSYSs8Sa1ZmIC29UE3F/f8ACq23Tz3sxRd6fW17iUnhpC/wZgMTCpSUARn1gNV2U91h2H/XbUjTQsgsS5EPW2U2PehzHNUogBQBQDg4X4Q9M1SSuyRKdKhbXY8ybkEADly335WqJffuPC5k/SaTtVvSeEKuP6M05wTsp7pAGHvWxHuNcY6p96JM9mr/AAl5/wARw5f0fYkTIZJI+rVlYlWYkhTewBUc63lqouPA5Q2fYpptrGRR6Vm9XDjsvJ8Av315raz4R/P9Dltt/hgvj+hHlUp54KAKAKAKAKAXOCcb1WMiPY50Hx17D961TNDZuXx8eHn9yfs23s9RHx4ef3G9m7tHiJo3X1llcfvEj3ix9tWM1iTPtensUqoNdF9DkSZ3bTGpZjyVQWY+QG/wrVLJ0lNRWW8LxPcnWRNpmR0J7HQqfOxAuKy01zMQsjNZi014PP0N9YOo2ONsyUJ1Frs1mJ7gD8SbVJ00G3vFFtrVRjDsMcXx+HET+DctfrRKykIFJVj2k+rt39tdNRNbu6iHsfSzdytkuCTw/kPioR6k1YqAOjIeTAg+0WrKeHk0trVkHB8msEZQR9VOok20SDVt9U91WTe9Dh0PDwj2WoSs4bsuP5MsT0ecUdWww0rfJsfkmP0Sfo/ok8u4+e0Wi3H4WX21tB2i7etcVz8V1/L6EnVNPMEV4vCT9Y/qSn1m30Nvud723ry1mnlvv8D5vufU9HC+O6vxLl1NJgm+pJ+w33Vz9HfuPyZv20feXmY6qX6sn7J+6no791+RntV73zPJWTuf9k/dWOw/4/Idr4mCz/ne6sdiuhntPE8mVu81js49DO++oRyMxCqbsxAAHaTtSNcW0kuIc2ll8iUMiywYeFUG55ue9jz+4eAr1OmoVNaj5/E85fc7ZuXkKFdziFAQ/wAXZ/6RiG5hYyUQd1jYnzJHut3Va0QUIfE89q7nbY+i4IRfSV7/AIV2yiNgPSV7/hTKGA9JXvplDAekL3/xplDAekL30yhgz6QvfTKGCWOASDgYiO0yf9RhVXqf7r/L6F9oP7Efz+rHDXAmBQDK6S8onxCwdQhcqX1AEbagvefCoGvplYo7qzgrNpaedyjurOMjDPCWP/ESe9fvqt9Ct90qPV93uGDwpj/xEnw++seh2+6PV93uGP6LY78RJ8Pvp6Hb7pj1fd7hj+i+O/J5fcPvp6Hb7o9Au9wP6M478nl91PQ7fdHoF3uGDw1jvyeX9mnodvuj0C73DrybIMYuIgZoJQoljJJXYAMCSfZW9WlsjZFuPejpTorY2xbg+a+pKuZ8OYXEPrmgR3tbURuQOwkc/bV5KuMuLR6+rV31R3YSaR14DLooV0wxpGO5FA99udbKKXI52WzseZtv4mjPsmjxULRSi4PzW7UPYynsI/7VicFJYZvp9ROianD/AH4EFtCyFo3+cjMjeaEqf4VVtYeD3Vc1OCkuTWTnnwMbnU8aMw7SoJ+NZUpLgmaT09U5b04pvxRvArB2SwZoAoBLxeQQSSdY6ksbX3NjbbcV0jdOKwiDbs3T22dpNcfiKduyuZOXAlTgDifr16iU/KoPVY/3ij/MO3vG/fU6i3eW6+Z5Tauz+xl2tfsvn4P9n9ug8qkFMFAFAFAFAFAFAFAFAFAMzF9HMDu79bMC7MxA0WGok2Hq8t6krVSSxhECWz4SbeXx+H7Gg9GUH46b9z+Ws+ly6I19Ww95/L9jB6Mofx8vuT7qely6GPVsPefy/Yx/VjF+Pk9y/dWfS5dB6th7z+Rj+rGL8ok/ZWnpb6D1bH3meT0Yx/lD/sr99PS30Hq2PvMwejBPyhv2B99PS30Hq2PvDwyDKxhsOkIbUE1eta19TFuXtqPZPflvE2mrsoKC7hQrQ6hQBQBQBQBQBQBQBQBQBQBQBQEI9JMRizCXSbCQJJbzXSfipPtqvvWJs9hsqxy0sfDK/X9RsekN3/wriWOWHpDd9BlmfSW76DLD0lu/4UGWHpLd/wAKDLD0lu/4UGWbMPj5EZWRirKQVI5g+FZXB5RrNKUXGXFMshVqeACgCgCgCgCgCgCgCgCgCgCgCgCgCgCgCgCgCgCgCgCgCgCgCgCgCgCgCgCgCgIZ6XP/AH4/+iP/AByVB1Pt/keq2L/23/0/ohl1HLYKAKAKAKAKA9wfOXzH8ayjWXss/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5" name="4 Imagen" descr="http://iusacellenlace.com.mx/blog/images/stories/recursos%20humanos%20en%20la%20empresa.jpg"/>
          <p:cNvPicPr/>
          <p:nvPr/>
        </p:nvPicPr>
        <p:blipFill>
          <a:blip r:embed="rId3" cstate="print"/>
          <a:srcRect/>
          <a:stretch>
            <a:fillRect/>
          </a:stretch>
        </p:blipFill>
        <p:spPr bwMode="auto">
          <a:xfrm>
            <a:off x="4857752" y="285728"/>
            <a:ext cx="4071934" cy="928670"/>
          </a:xfrm>
          <a:prstGeom prst="rect">
            <a:avLst/>
          </a:prstGeom>
          <a:noFill/>
          <a:ln w="9525">
            <a:noFill/>
            <a:miter lim="800000"/>
            <a:headEnd/>
            <a:tailEnd/>
          </a:ln>
        </p:spPr>
      </p:pic>
    </p:spTree>
  </p:cSld>
  <p:clrMapOvr>
    <a:masterClrMapping/>
  </p:clrMapOvr>
  <p:transition spd="slow" advTm="23000">
    <p:newsflash/>
    <p:sndAc>
      <p:stSnd>
        <p:snd r:embed="rId2" name="camera.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sz="2400" b="1" dirty="0" smtClean="0"/>
              <a:t>VALOR DEL CONTRATO O CONVENIO DE ASOCIACION</a:t>
            </a:r>
            <a:endParaRPr lang="es-ES" sz="2400" b="1" dirty="0"/>
          </a:p>
        </p:txBody>
      </p:sp>
      <p:sp>
        <p:nvSpPr>
          <p:cNvPr id="3" name="2 Marcador de contenido"/>
          <p:cNvSpPr>
            <a:spLocks noGrp="1"/>
          </p:cNvSpPr>
          <p:nvPr>
            <p:ph sz="quarter" idx="1"/>
          </p:nvPr>
        </p:nvSpPr>
        <p:spPr/>
        <p:txBody>
          <a:bodyPr>
            <a:normAutofit/>
          </a:bodyPr>
          <a:lstStyle/>
          <a:p>
            <a:r>
              <a:rPr lang="es-ES_tradnl" dirty="0" smtClean="0"/>
              <a:t>No. CDP</a:t>
            </a:r>
            <a:endParaRPr lang="es-ES" dirty="0" smtClean="0"/>
          </a:p>
          <a:p>
            <a:r>
              <a:rPr lang="es-ES_tradnl" dirty="0" smtClean="0"/>
              <a:t>VALOR</a:t>
            </a:r>
            <a:endParaRPr lang="es-ES" dirty="0" smtClean="0"/>
          </a:p>
          <a:p>
            <a:r>
              <a:rPr lang="es-ES_tradnl" dirty="0" smtClean="0"/>
              <a:t>SALDO</a:t>
            </a:r>
            <a:endParaRPr lang="es-ES" dirty="0" smtClean="0"/>
          </a:p>
          <a:p>
            <a:r>
              <a:rPr lang="es-ES_tradnl" dirty="0" smtClean="0"/>
              <a:t>No. NECESIDAD</a:t>
            </a:r>
            <a:endParaRPr lang="es-ES" dirty="0" smtClean="0"/>
          </a:p>
          <a:p>
            <a:r>
              <a:rPr lang="es-ES_tradnl" dirty="0" smtClean="0"/>
              <a:t>No. PROYECTO</a:t>
            </a:r>
            <a:endParaRPr lang="es-ES" dirty="0" smtClean="0"/>
          </a:p>
          <a:p>
            <a:r>
              <a:rPr lang="es-ES_tradnl" dirty="0" smtClean="0"/>
              <a:t>4000068271 Pos 01</a:t>
            </a:r>
            <a:endParaRPr lang="es-ES" dirty="0" smtClean="0"/>
          </a:p>
          <a:p>
            <a:r>
              <a:rPr lang="es-ES_tradnl" dirty="0" smtClean="0"/>
              <a:t>$68.400.000</a:t>
            </a:r>
            <a:endParaRPr lang="es-ES" dirty="0" smtClean="0"/>
          </a:p>
          <a:p>
            <a:r>
              <a:rPr lang="es-ES_tradnl" dirty="0" smtClean="0"/>
              <a:t>$68.400.000</a:t>
            </a:r>
            <a:endParaRPr lang="es-ES" dirty="0" smtClean="0"/>
          </a:p>
          <a:p>
            <a:r>
              <a:rPr lang="es-ES_tradnl" dirty="0" smtClean="0"/>
              <a:t>130138</a:t>
            </a:r>
            <a:endParaRPr lang="es-ES" dirty="0" smtClean="0"/>
          </a:p>
          <a:p>
            <a:endParaRPr lang="es-ES" dirty="0"/>
          </a:p>
        </p:txBody>
      </p:sp>
      <p:pic>
        <p:nvPicPr>
          <p:cNvPr id="4" name="3 Imagen" descr="https://encrypted-tbn2.gstatic.com/images?q=tbn:ANd9GcSn5-atJ6YV__Lwp6COwlmVZC42TdRA9ls0TQWlwGMc-sinCuF7"/>
          <p:cNvPicPr/>
          <p:nvPr/>
        </p:nvPicPr>
        <p:blipFill>
          <a:blip r:embed="rId3" cstate="print"/>
          <a:srcRect/>
          <a:stretch>
            <a:fillRect/>
          </a:stretch>
        </p:blipFill>
        <p:spPr bwMode="auto">
          <a:xfrm rot="1689204">
            <a:off x="5379566" y="2187831"/>
            <a:ext cx="2571768" cy="3462344"/>
          </a:xfrm>
          <a:prstGeom prst="rect">
            <a:avLst/>
          </a:prstGeom>
          <a:noFill/>
          <a:ln w="9525">
            <a:noFill/>
            <a:miter lim="800000"/>
            <a:headEnd/>
            <a:tailEnd/>
          </a:ln>
        </p:spPr>
      </p:pic>
      <p:pic>
        <p:nvPicPr>
          <p:cNvPr id="5" name="4 Imagen" descr="https://encrypted-tbn3.gstatic.com/images?q=tbn:ANd9GcQk5dkHBecJu33-4bbDJ-PolnnOU-hNxMF09UWFmClXQfZojEdu"/>
          <p:cNvPicPr/>
          <p:nvPr/>
        </p:nvPicPr>
        <p:blipFill>
          <a:blip r:embed="rId4" cstate="print"/>
          <a:srcRect/>
          <a:stretch>
            <a:fillRect/>
          </a:stretch>
        </p:blipFill>
        <p:spPr bwMode="auto">
          <a:xfrm rot="21277832">
            <a:off x="4211796" y="2717345"/>
            <a:ext cx="1771652" cy="947739"/>
          </a:xfrm>
          <a:prstGeom prst="rect">
            <a:avLst/>
          </a:prstGeom>
          <a:noFill/>
          <a:ln w="9525">
            <a:noFill/>
            <a:miter lim="800000"/>
            <a:headEnd/>
            <a:tailEnd/>
          </a:ln>
        </p:spPr>
      </p:pic>
    </p:spTree>
  </p:cSld>
  <p:clrMapOvr>
    <a:masterClrMapping/>
  </p:clrMapOvr>
  <p:transition spd="slow" advTm="23000">
    <p:newsflash/>
    <p:sndAc>
      <p:stSnd>
        <p:snd r:embed="rId2" name="camera.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r"/>
            <a:r>
              <a:rPr lang="es-ES" b="1" dirty="0" smtClean="0"/>
              <a:t>CONVENIO DE ASOCIACION</a:t>
            </a:r>
            <a:endParaRPr lang="es-ES" b="1" dirty="0"/>
          </a:p>
        </p:txBody>
      </p:sp>
      <p:sp>
        <p:nvSpPr>
          <p:cNvPr id="3" name="2 Marcador de contenido"/>
          <p:cNvSpPr>
            <a:spLocks noGrp="1"/>
          </p:cNvSpPr>
          <p:nvPr>
            <p:ph sz="quarter" idx="1"/>
          </p:nvPr>
        </p:nvSpPr>
        <p:spPr/>
        <p:txBody>
          <a:bodyPr>
            <a:normAutofit/>
          </a:bodyPr>
          <a:lstStyle/>
          <a:p>
            <a:pPr marL="0" indent="0" algn="just">
              <a:spcBef>
                <a:spcPts val="0"/>
              </a:spcBef>
              <a:buNone/>
            </a:pPr>
            <a:r>
              <a:rPr lang="es-MX" dirty="0"/>
              <a:t>El convenio de asociación incluye los procesos de: preproducción, producción y posproducción de nueve (9) videos documentales sobre procesos sociales y comunitarios de la Comuna 5 Castilla, redacción de un artículo periodístico, con sus respectivas fotografías, que dé cuenta del proceso de producción de los videos; cincuenta copias de cada uno de los videos producidos; realización de un evento de socialización del proceso;</a:t>
            </a:r>
            <a:endParaRPr lang="es-ES" dirty="0"/>
          </a:p>
        </p:txBody>
      </p:sp>
      <p:pic>
        <p:nvPicPr>
          <p:cNvPr id="4" name="3 Imagen" descr="https://encrypted-tbn2.gstatic.com/images?q=tbn:ANd9GcTSw5B3z_EOcqHh5mMXeXd6EASbJOjBR89NT33PCexMysWsZwGK"/>
          <p:cNvPicPr/>
          <p:nvPr/>
        </p:nvPicPr>
        <p:blipFill>
          <a:blip r:embed="rId3" cstate="print"/>
          <a:srcRect/>
          <a:stretch>
            <a:fillRect/>
          </a:stretch>
        </p:blipFill>
        <p:spPr bwMode="auto">
          <a:xfrm>
            <a:off x="3643306" y="5000636"/>
            <a:ext cx="1666870" cy="1285860"/>
          </a:xfrm>
          <a:prstGeom prst="rect">
            <a:avLst/>
          </a:prstGeom>
          <a:noFill/>
          <a:ln w="9525">
            <a:noFill/>
            <a:miter lim="800000"/>
            <a:headEnd/>
            <a:tailEnd/>
          </a:ln>
        </p:spPr>
      </p:pic>
      <p:sp>
        <p:nvSpPr>
          <p:cNvPr id="16386" name="AutoShape 2" descr="data:image/jpeg;base64,/9j/4AAQSkZJRgABAQAAAQABAAD/2wCEAAkGBxQQEBUUEBQUFBUXFxQUFRQVFBAVFBQXFBcXFhUUFhQYHCghGBolGxcUIj0iJiktLi4uGiAzODMsNygtLi4BCgoKDg0OGhAQGywkICQtLiwsLC8tLCwsLCwvLSwsLCwsLCwtLCwsLCwsLDcsLCwsLCwsLCwsLCwsLCwsLCwsLP/AABEIAMwA+AMBIgACEQEDEQH/xAAcAAABBQEBAQAAAAAAAAAAAAAAAwQFBgcBAgj/xABLEAACAQMCAwUFBAQJCQkAAAABAgMABBESIQUGMRMiQVFhBxQycYEjQpGhYnKCsRUkUnOSwdHh8BYzNFNjg6KzwkNEVHSTo7LS8f/EABkBAQEBAQEBAAAAAAAAAAAAAAABAgMEBf/EACcRAAICAQQCAgICAwAAAAAAAAABAhEDEiExQQRRsfATIjLhUnGh/9oADAMBAAIRAxEAPwDcaKKKAKKKKAKKKKAKKKKAKKKKAKK4TXkvQHuikGmrwZqtCxzmjNNO2rnbUoljzNdpn21ehNShY6opBZqUD1CnuiuA12gCiiigCiiigCiiigCiiigCiiigCiiigCiiigCiiigCiiuE0B2vDSYpOSWm0ktVIlizy0g0tIPLSJkJOBufKtUSxw0tJPcYYKdiRqAO2Vzgkee+PxHmKofGueJYJ9McQUIdxOjhn9dOxUeX+BSp9pVtdrokSSGde9GyqZlL4wFGnDHV00kDOeucGpYouxmrnbVF210XRWZSjFQSjEEoSMlSRtkUp21bozZIiavQmqNE1exNShZJrLSqy1FrLSyTVKLZKpLS6yVFJLTiOWstFskKKQjkpYGsmjtFFFAFFFFAFFFFAFFFFAFFFFAFFFFAFFFFAcJpCWSuyvTOWSqkRsJJKayS15lkqrcwc2R2zaFHauCNShtIUeRbBwceGPnW+DJL8Y4qttEZHDEDbugnJPQZ6D5mqzwz2nLCT7xCNJOzRtlwPAFW2PzBHyqb4X7SrCQCN293Y7aZcBD/AL34f6WKqHMnC7Xik38ShEcase0u11LHJg7pDEO7Jv8A9pjA8NVZtvZFpLksvFucLO/hCW8S3rtnEboyrF4a5XYfZqD4jc42zUby5y3FZDUAGlOctvhc/djDEkDwySWPifCnPDbGK1jEcKhV8fNj01MfE0u01dIwo5ynY8Mtc7amBmrnbV0oxZIiWvay1GCalFmqUWyUWWlklqKSal0lqUWyWSWnMctRMctOo5Ky0aTJaOSncUlREUlPIpKw0bTJIGu0hE9L1g0FFFFAFFFFAFFFFAFFFFAFFFFAFJyNXsmmsz1UBGV6YXVwFBZiFAGSSQAB5kmkeOcYitY9crY/kqN2Y+Sjx/cKj+Fc38PuB2bSIHbYx3AVdWfujV3W+QJNaujPJFx8/wBokxEqyGMdJAAVJ8SU+LH+MU/45xrhV5bNLNJBKgwuVP2wY/CihcSBz4L1qpe0bl2yZuytBIt441JDCQYwP9ZMG2ij9QRnwBpLlLkuKwAkkxLceMhHdTPhGD08tXU+mcVEnINqJGcK5GikmaeZJEhJzFbSsrSAeHbMoA/Y3PgSdxV1LAAAAAAYAGAAB0AHhXJZKayS16IxSOMpWKvLSDTV7t7GWUExoxUZJbogA6947VH8tzreXccI1BTqZm2BCqpOw38cD61XJLkyk3wOjNQrko0g3RCqu2RhWchVB9SSPxpb2oRQ2lvDHCulndmZiSWKxrggk+GXXYeVKcpJCvBZBcyJEtwZTrdlXGMRoRnqQUyK5vN6R0WL2NRNSizVC8NuzMiEblgBgb97oQPPfNXbhXAAi67jc+CeA+fmfyrpKSSs5xi26GNlbvJ8Ckjz6D8al4ODN95gPl/bRe8YWLbIHkoGT/dSNvx9WPeyPXAH7v665OUnwjqlFcskV4UB98/4+levcMdGzTuCUMucjpnI6EeYppd3Onr+HgPn5n8q56mb0oBGy/3U4hkqPS9Y+I/CncEgfrsfyNW32Sl0SUT08jaouJsbGnsL1GaQ7orgNdrJQooooAooooAooooAooooDxKarPF+arW2lEc8uk/ewGYJ5a8dCaZ8w80vb3jxDsDGkPaMsjPFITlshH6HYZzjGxGc1nPHLLht5E8tvdtZuAWaKcNIp8Tp31MT+izH0qg07iXDLHiUYbuSDGFmicagOuNan57HPyrGbrkIXd2Us7lpLVSe0uGRdIYbGONgcTt13ACjzNOeTPZ+6BrjiMrQxMCOx1tEZlP+u3BVCPuHc53x0OtxcPCW+tdEcKR61AAAEarqGlRsBj5VUvZlv0QHB+DQ2MQjgXA21Md3cgYy7eP7h4Yrt5cBFLOdK5xqPTJ6D57Hao7k7jUl7fojhRGqvIyAZyAMAMT17zL5U49sfEgqW8K4AJeQgbAaQFXb9pq3+RLgzob5H/LVmt+HdXKojaCdO7HAJxk7bEdaqHOlyY7yS3t2bSpRBuMs7KpOSP0mx9KleVOc7Th/D0WRy8rNJI0ca6mBLYUMxwqnSq9TWb8S46zXL3AOljK0yk6TpOvWvXY42/CsubZpQSN85vvRacLmCnGmEQr82AiXH45rIuTOaIrCaSaRXduz7ONV09WYFizE7DujwPWom9jvbrEt07Ih+Ga7l7GPp/2YfdxjwjU1HvPZw/E8t23lGDbQfIySAyv9ET51g0S/N/N78RmRmQJpBSONSzE6jk747zHboB0pjNwmZQGu3S1XHd95crJp8dFuA0p/oAetRcvNkqgrbCO0UjBFspSQgeDXDEzN9Xx6VI+y/gf8I8RUSDMUeZ5icnVpIwrHx1MR16gNQGuey/ls21sJp+8zlmiUggrGfhJB3BYd7HUasdc1Z+OXfZwvJt3VyB4aj3R+eKlNGagebLYm1l/RUuT+iDryfkVP0rS3asj2ToohuerOfMsxP4kmoO653iVituj3DD/VjCD5vjp6gEVRuPcwtdNpGRED3Y841kfec+Xp/wDtLWFgrqPeHwnURrlUH7Ixv6k58811nl6icoYu2bH7N+Z3uorrtYkTsArqBKkh7wckHHw7oOuOvpVXT2nux1XFqwTHxwSJMq+eQNh/Sq++zXllLW0Zuz0dvjKsFDaACEDYGfvMd996yjmzlWK0uGjw0Trujju6l+6ylcAeux8a46ndnXSqo0zl/mCC8XVbyK+PiXcOv6yHcfPpVht33FfMRupbaUOjlZFOVmTuk+jgbMD9c+Oelbl7N+aRxOI6hplix2wGdON8SL6HB28CPka3qT5Maa4NCyG28dsH18qUhavEUW2/jv8Aj4V6Y7/v/t/x51hG2SEZr3SEBpeoUKKKKAKKKKAKKKKAKDRXGoDO/bJwoS2JnVftICGz49mxxIPkMhv2TWBy3lfVvFLZZo3jkGUkVkYeauCpH4E181c7cFFvLHa9kkTQIFeZCzG61AESkEDT47b4JYZIAqsgw4dxSSaaKJpgAzLGHmZmSME+fUD06fKtW457R4JbK6tlBSZB7uAp7SKQatDNFKowQEDHcDw61knCuCNOSLeF5sfE2Mon67nCJ+0RT97aCL/SbpSdvsrQC4f5GbIhX6M/yqFJHgXNclg0jwhC7qE1OCdAzk4AI3OB18qTupb3iJ7eTU6gY7eQxwwIuScCV9MY6nYHNREnMUcX+iW8cZ2xLPi6nyPEa1ESH9WPPrUNxLjEtw2ueWSVvAyMzY9Fz8I9BgUBaLWCzWaNLq7Zwzqre6p9nGCwBZriYDIAJPcRht8VNuIcwPaSyRW8MVo8bvGzKO1uAyEqw94lyV3B+AJVSaUmp3mz7YW9317eILIdv8/b4hl6eLARSf72gIu7v2kcvIzO56u7M7n5s25pq0hNeKKA7W2+wuEQWk0xxmSQDOcZSIZHy7zNWRcK4FcXWTBE7qvxSbLEnj35WwifUitO4HrteGpGGRu+wLxurocksdLjZt9tttj1oC4cz+0SK2XLHPXSMZLEfyUz09T+NVS69sckPZlIUZXyWUnSdI6bgbE/WqNxfmthK3ZQQK4ynbOnbSkKSO6JcpH1+4oPqaqzOTjPgMD5VSG12vL/AArjSm4gV7eQn7RYyqlW9UIK/UDep/gHJFlZuHAaZ1wVaZtQB8CEAC59cVjvs34i8N+irnEmUYeB2JB+mPzq9e0Lg91exxC3OysxaPVpDZxpbfY4wfxqFLRzp7T04bPHEYWlLKHchwgRCxUYyDqbuttsOm9TfF4LbiMKi4QOpAZCcq66hnKsN1OCKoX8Fh0gjvI45pIY0BkcFjk/dz94fOovj3Lt7NxKO4jfEY7Mq2vHZKAupQvrgnbrnerTqyWrosD+y+w1ankuCo30F004/W05x9aiW9plrw5hbcLt0WEOBJNudW4DMo6yHH3mPh4inXtH4pJFYuFyNZCE+QPX8qxWoU+sI3lxlGjbxHd0Z+TKaUj4xrypBV1yCDswyPTYjODmovkqcycPtWbcmCLJ8yEAJ/Ku80oUMMqfFrETequCRn5Efma20ZTLnYza0Vh0YBvxGafioDlaQtax5694f0XZR+QqeWssp2iiioUKKKKAKKKKAK43Su1xqAZT1kPtqtuwaC9SOKTGq3kEsYkTvAvExU7HB7TrkZYbVr04qrc8cH99sZ4Md5kJT+cTvR/8QH4mtdGT5q4tx+e5AE8ruq/CmyxJ+pEuET6AVGNKTXgjHWuVk0dJrlLWtq8rhIkaRz0RFZmPyUbmpxeVWiP8dmitf9mxMtz06e7xZKn0cpQFdq08uWUl9ZXFtEjSSRtHdRBVz4iGdM+GVaNv9zSsKWsG8VuZmwp7S9fSmT4rawnbORs0jD0rzfX0twDFNcsI1APYQxpFAM95dMaYUn10/WgGf+T8UO97dRRnfMMGLqfY4wdDCJfrICPKunjNtBtaWik7jtrsi4ffxEOBEvyZX+dJrw2PSpVJXLEAIWCnfxwFOfDb1qftuTtalhA+22hlu+0c/o4XSB6sw6VabI2lyVPivG7i6I94meQD4VJ7ieiRjuoPQAVrnIfD/euCoF+JWkx81c7fgarlvyk+V7PhsgK7mV5NaufBRAwwo+erOPWpe341xKzdEuQYFkfESosIDICqkKgyFxqGwwO9SmFJPspvGOAwQTO93OyBmLLDFC7zHfvAs+mNADn7xI/k9M1ziTwtJ/F0eOPAAEkiyOSOrFgqgZ8gNvWtw47wN7q7C3FvM1qQNbFE1g6TuNPe66fzqu2vI1sJp+2t7lY01GAhJz2hDdwONJ2Ix5UpjUvZF+x/ll57g3LKRHHkKT96QjG3ngZ/EVcfaZypd3cUQs9wrMXj1qmrOnS+WIB04bx8dqjIOfLu10w+7xxIE7mYWQbEDSqDH4084b7WWAHvEKNlgvczGQSdIypLZH4VCiXF+Yo+Epa297E1zOIUMjq5GFywHeP+cOQ3XHTrvSPH+Ur654pFdW7/AGB7J0fWF7FAq6l7POTnBOACDnfFWa7vuG8S93kvLY5IkeFnDEFYie01GJj3AcnDjHj513nH2lW1gAkIW4lKghUYCNVPQs4z4dAPy61bJR6525YN5ZSRoO/s6erLuB9en1r51liKMVYFWUkMpBBBGxBB6HNaYvtlvdeTDbFc/CFlBx5atfX1x9KtXATw/mBxO9sYrmJoy+CcMcgrlgMSKdONxnAqFLZyvZmC0t4m6pFEjfrBQG/PNOeJRdsyIOiN2jH9LBCr+ZP4U5GkfeY+gXB/E9KUt5s5AAA2AHqT1J8T/fW3L0ZSJDgkWiFB6Z/pEt/XUuvSmVuMU9WssqO0UUVChRRRQDK54tDFKI5HCMQpGrIU6iwUaz3dR0t3c5ODT2qfzVwn3u4KaymhbOXTpVkcxyzsFcHfBwRsR1PWqjJHxCxU9iZBqvi57FxNBFZSdY1hkGQyHfup0xv4VdL5M6ldGvVw1ldp7TpcX7D3a4itAjRsGeFrmNiQSh74JXG+BjJ8Kml9pSKLPtbWcG9ANuI2gkBzpGlizrpOXXw8ahot84phOKiv8u7RppYftxLCCZY/drhzGBjJYxqwxuN80gvOdhJGZEuY+zB0lyHVAdu6WZQAdxt61tMyzDOeuVxHxW4Uyw28TD3hXlZgNMh3CIiszEPrGFB2FQ5k4fb/AAJLevv3pCbe3z4Hs0Jkcftp8qv3trktrqGCa3nhkkRimlJELPHJvqAG5wwHT+WazbhnAJJ8kvFCo6tNIqHpnaIZkf8AZU1l8lQrdc1XDKY42W3iPWK2RYEbbGHKd6T9ssad8E4M8igp3FI3kO7NqVchceA7w/trysFjBnae+ZeuAba2G3ie9K4z6RnarXwSQPCjBFQEZCJq0KCT3V1EnA9STXo8XFHJKpHk83NLFBOPbGPAODRNNOsg7Ts2jA1E790HJAwD0H4VcrGxjT4I0X5Ko/PFQHLw/jF3/OJ/8BVqt1r2whFR2Xv5Pn5MkpS3fS+EVjnByL/hwHjKP+bF/ZWk24rNubyP4S4dkgAPkkkADDod6vq8atk3e4gX5yxD+uuF/tL70emm4R+9k9bis99rzYu+F48ZXH/uW1W2LmmyUAm7twD0PbR7/LeqH7VOM2891wxoJo5AkrlyjBgoLwYJI+R/CuORqjvhi0zYbo9ai7g0jc80WerT71Bq/k9qgb8Cc0xk49bNkLcwE+IE0WR9M10i0c5plM55lI4lw31kYf8AFHU3f26PnWit+sqt++q3zzOrcR4aVZW+1PwkHq8XlVluTXXErlL70cMzqMfvZU+OxC37EwExkydhsSVVLgMsoWNsqufMCqjzDwdolLOdYGnS/wB7qq6W+nTw28Oht/Nh2g/8zB+805Ux9onb6Oz1DV2mnR6Z1bfFj64pPBCSk+KGPyZxcFd26KLy1ynPfMOzGiP70zA6B56f5Z9B9SK3Hl3gsVlAIoBgDcsfidj1dj4nYfgB0FN7bi1tjaeDHpLFt+dOLjjcCptPDk7D7WP8evhXjpRR9K2ycgOpNZ9STS3Cl1MW8BsPn/cP3mqzFx6BlWM3NuiLuzGaIePqetTUfNdhFGD73bhPhBEqMM+WQTv1rkjoy0wCngqqf5b2aTJBrkM0gzHGLe61SDfvLmMArsd842NM39pUBW7MMFxJ7mCbgkQxhCCy6e++onKP0B6UZUXeisyvPaXIGscrbW0V4rSdrLK0hhjXGGkXCAFs4xqIz4mmkE3Eb5UMnad28JZJD7tBJZp0UooLMXP8pW28vEk2RtLk06HiMTyGNHVnUEsF304IBBI2B3G3XcUVWuUeEm0mEZcMCt1IFVQqJ2k0TaVHUgZAz6DYUUaoJ2SN1/pkv8xbf8y5pldVGc9cebh9wZcIytHax9mxKPKWmmUmKTOMoHBK4OzDdfFs/NMBeVJS0LQuI5e1UiNHPwgzjMe/Ud7J8q7YpLg4ZYu7Kh7OoQeG6HAYJLMmGAI2bPQ/Onl7wqElD2YBiOqIqWTsmBDZTSRpOQDt5Uz9nUmbe4AIIW7nAIOQQQhBB8t6mLuvXiinFWebK2pOikcXv5bTiKSQSuj3YaKdzpkaRSVGPtQwHQb9a8G3MVjJZJI3YSOJWBCFtQ0kYbGw7i0jzptdWR/2n/XHT67rpiwwlKSa+0YyZZqMWn9siOPySXUNtDIwC2qFIiq4bBCDvHO57i9APGq28DG5IMrlsZ7Qklz9c+tWSfrUH/3s/q/1Ct5/GxLTS7RnD5GR6rfTPH8GYBHaPg9fX5+dT9rxeO2t1Hxsqt3QRtp3wx8Oq+HiKYNTO7OkjGxJPeYHYaFOU64GB165Fc8qWHfGqvY1Ffn2yO0txw/GZ1aRocJ2pRsnSBkjHddtj0H517e4ncoXmJ0jvKXchjt4AEHeoSdiw1k7o24JOWOR44p37y+EKKSDu2FJx06EZ9fCvNGUd9bf3+z0yg9tCQ8FroEz6/jVsgJ0GD07wos+VZZNtLqoJGpiEDYPXTgn99NwJnjc4Ok4AI0MMd1ZMYHeIMkY/aHnWtPDVn+PI1pvYR/JBPVW5Q4+RY8d93z+jpx8txT2blaNih1OCmMaRGMkEHLd3foKtRhrnY0UILojnL2Vx+Xw1ws/aNrUYGyaehHQAeZpWx4S1tJPNHIC0qOHDxalwe8dIV1IO3ianxDXZoMow/Rb59DSUIssZSRlw4ZphMYk6kNkpjB28mPlS0dzMjqVlIUDBVZJF1epGAM/WmUzzoFLggad8mPSSS4XfO2dJ2/RNJmd9LFgdj3TpOGHzrTnhf8AG1/RlQyr+VMe/wAMzyLH251qkgkLAIQCmCuXXYbkjfwx9ZLiPEUurZl+Bj2ZI69SjbHbPX99VWFuzCkHdsnI209PEVJ2MmoMSN8lSRtnBQ5bzz54ztvnwxiySvS3d8jLhg/2Sqt0SFzdSSraqSmLX/N4Q5bdD3+9v8A6Y8a92/HpF4q1xpjLugBBDadkVdu9nPdHj402U0zT/S/2K9M/Hx/rt2vZxhnyb79Mn+DTyQQ3UKmMrdjEhMbFlHe/zZ17fGeuaem2M1hFYu/2MUhlTSoEhZtedTEkEfaN4eVRsJ3qWtHr0PxMS4icF5OV8s9cI4pNecTknmkbtbXEMDqETSoMq7gDBOC2/rVnseEQgynST27a59TyMszZJzIpbS27Mdx4mqTyUf4xeN5y/wDVIav1q9eXHjjouvfyenJklqq/XwRXPttGliiRoiBriBcIqqOp8APStOtnrMOfm+ytATgG8gz5Yw9XFOZYBJHGjGaSVmSJIgGEjJ8aiUkRgjxywxXGVJs6RtxRarQ/xxP5ib/mQ0VA8iceN/MswCovZTqI9WqRNMyJmUg4GrQSAB907nwK8knbPXBUty63dokyFJUWRDsUdQyn5g7VTuPezS3uIriOKSaAXBjaYKwlV2iOUYiXLDHkrKMfSrvRWTRmF9yBcG+luSIJVktjDoiaW2YSgKEnUZIB2P38jPU1VOIcv8Tt+Hw4iu2vFmYTEdncRvD3iGXGrf4B4HrW9UVpSa4ZHFPlHz1xzl4T8Vjhad4rZF7VLu4t2jAkwG0SauzXqoHh5VD2k5ms7q4MtuDbMF7LJDTAkDWh1dN/I9K+naSlt0b4lVvmoP766Rz5Iu0znLBjkqaPmDilq8VraXJMLC6JCoHbVGQcd/u16fk+YcZ9zLw9oY9WrU/Z406uunOdumK+jZ+CW53MEJ+cUX9lMJOAW3/hoP8A0Yv/AK1t+TllVvj/AEYXj443S+T5zhtGe1ubjVGot3VChY6pCzBcpt03pRuGgtZo1xFpul1scK3uwIBwwLYzv6dK+gm4VCvwwxD5RoP6q8tDjoMfLajzZJbNhYoR4RgcXLUphnESztKk3ZwaYSqSx6sGRn0Y6fpD61PHkh3ecCNUjY2/YtM/aSRiPBmOkFvjYY+IbHw6VqskdNnirKRqyrWXL6ROZGJkcvLICQAqGVlZ9CjoMqnUsRjY09aGpV4aRaKuipGHuRhirnY1ImGudjVszQwENKLFTwRV7WKliivXnLSO4kQ6GDxyMpAaOTsy5AZT0z2j/DjdskGqxHyM8bW6vGSiicTywvktq1NAQh7xI7oOB+NackNLpFWGl0bTZhs/AZBDbGUyRySSmOcSRMBAusBZcnAxjfc49RXqLhZPvgWaJlsxqznAmHe3jAJAPd9etbzHHShsUf40Rv1lU/vFRSlF2mVxjJU0YDLw6VILWYiMrdMUjAdtSsG09/uYAz5ZpzbcoXL8XazHY9skYYkySdngqrbN2ec4Yfd863M8s2jnL2lsx82t4CfzWnEfKdlnPudpnz92t8/jpqvPk2t8EWDGujAuHWks1lc3iCMRWzKsgaRg7FioGgBCD8Q6kU8vEe3trKdmhxdnCrrbVEAVGp9ht3hW+2vKVipytlaKfMW1uD+IWpWDhsKfBFEv6saD9wqvzM3+X/EReJi9fJ8/cvcCEPFp7UXKyQkdq91FEWBcqG7JAGYZy5Hidqd8N4RxK54dKwiu0vTKqxRmJYIhCApZy0ijcnWPi8Bt4n6AFFcPyzqrO344XdGW2vIVw17HOI40iW27Ls7mV53E7AhrjTl1zv4OOnhUxwH2Zw28Vqk00sxte1MJUmAK07apG+zOvJO27EY+tXqisGxvYWMVvGI4I0iQdERVVR9BRTiigCiiigCiiigCiiigOMM02ljp1XGGaAi5I6ayRVLSRU2kiraZloiZIqbvFUq8VIPFWkzDRFNFSbRVJtFSbQ1qyURphrnY1ImGudjVslDAQ17WKnohr0sNLFDRYqXSKnCxUskVZstCMcVOY4qVSKnEcVZbNpHiOOncUddjipwoxWGzSQKMV2iioUKKKKAKKKKAKKKKAKKKKAKKKKAKKKKAKKKKA4RSbx0rRQDJ4qRaKpIrSbRVbJRGNFSZhqTaGkzDWrJRG9jR2NSBho7GlkojxDXsQ09ENehDSxQ0WKlVip0sNKrFUstDdIqXSOlAK7UspwCu0UVChRRRQBRRRQBRRRQBRRRQBRRRQBRRRQBRRRQBRRRQBRRRQBRRRQBXMV2igOaa5pFeqKA5poxXaKAKKKKAKKKKAKKKKAKKKKAKKKKAKKKKAKKKKA//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6388" name="AutoShape 4" descr="data:image/jpeg;base64,/9j/4AAQSkZJRgABAQAAAQABAAD/2wCEAAkGBxQQEBUUEBQUFBUXFxQUFRQVFBAVFBQXFBcXFhUUFhQYHCghGBolGxcUIj0iJiktLi4uGiAzODMsNygtLi4BCgoKDg0OGhAQGywkICQtLiwsLC8tLCwsLCwvLSwsLCwsLCwtLCwsLCwsLDcsLCwsLCwsLCwsLCwsLCwsLCwsLP/AABEIAMwA+AMBIgACEQEDEQH/xAAcAAABBQEBAQAAAAAAAAAAAAAAAwQFBgcBAgj/xABLEAACAQMCAwUFBAQJCQkAAAABAgMABBESIQUGMRMiQVFhBxQycYEjQpGhYnKCsRUkUnOSwdHh8BYzNFNjg6KzwkNEVHSTo7LS8f/EABkBAQEBAQEBAAAAAAAAAAAAAAABAgMEBf/EACcRAAICAQQCAgICAwAAAAAAAAABAhEDEiExQQRRsfATIjLhUnGh/9oADAMBAAIRAxEAPwDcaKKKAKKKKAKKKKAKKKKAKKKKAKK4TXkvQHuikGmrwZqtCxzmjNNO2rnbUoljzNdpn21ehNShY6opBZqUD1CnuiuA12gCiiigCiiigCiiigCiiigCiiigCiiigCiiigCiiigCiiuE0B2vDSYpOSWm0ktVIlizy0g0tIPLSJkJOBufKtUSxw0tJPcYYKdiRqAO2Vzgkee+PxHmKofGueJYJ9McQUIdxOjhn9dOxUeX+BSp9pVtdrokSSGde9GyqZlL4wFGnDHV00kDOeucGpYouxmrnbVF210XRWZSjFQSjEEoSMlSRtkUp21bozZIiavQmqNE1exNShZJrLSqy1FrLSyTVKLZKpLS6yVFJLTiOWstFskKKQjkpYGsmjtFFFAFFFFAFFFFAFFFFAFFFFAFFFFAFFFFAcJpCWSuyvTOWSqkRsJJKayS15lkqrcwc2R2zaFHauCNShtIUeRbBwceGPnW+DJL8Y4qttEZHDEDbugnJPQZ6D5mqzwz2nLCT7xCNJOzRtlwPAFW2PzBHyqb4X7SrCQCN293Y7aZcBD/AL34f6WKqHMnC7Xik38ShEcase0u11LHJg7pDEO7Jv8A9pjA8NVZtvZFpLksvFucLO/hCW8S3rtnEboyrF4a5XYfZqD4jc42zUby5y3FZDUAGlOctvhc/djDEkDwySWPifCnPDbGK1jEcKhV8fNj01MfE0u01dIwo5ynY8Mtc7amBmrnbV0oxZIiWvay1GCalFmqUWyUWWlklqKSal0lqUWyWSWnMctRMctOo5Ky0aTJaOSncUlREUlPIpKw0bTJIGu0hE9L1g0FFFFAFFFFAFFFFAFFFFAFFFFAFJyNXsmmsz1UBGV6YXVwFBZiFAGSSQAB5kmkeOcYitY9crY/kqN2Y+Sjx/cKj+Fc38PuB2bSIHbYx3AVdWfujV3W+QJNaujPJFx8/wBokxEqyGMdJAAVJ8SU+LH+MU/45xrhV5bNLNJBKgwuVP2wY/CihcSBz4L1qpe0bl2yZuytBIt441JDCQYwP9ZMG2ij9QRnwBpLlLkuKwAkkxLceMhHdTPhGD08tXU+mcVEnINqJGcK5GikmaeZJEhJzFbSsrSAeHbMoA/Y3PgSdxV1LAAAAAAYAGAAB0AHhXJZKayS16IxSOMpWKvLSDTV7t7GWUExoxUZJbogA6947VH8tzreXccI1BTqZm2BCqpOw38cD61XJLkyk3wOjNQrko0g3RCqu2RhWchVB9SSPxpb2oRQ2lvDHCulndmZiSWKxrggk+GXXYeVKcpJCvBZBcyJEtwZTrdlXGMRoRnqQUyK5vN6R0WL2NRNSizVC8NuzMiEblgBgb97oQPPfNXbhXAAi67jc+CeA+fmfyrpKSSs5xi26GNlbvJ8Ckjz6D8al4ODN95gPl/bRe8YWLbIHkoGT/dSNvx9WPeyPXAH7v665OUnwjqlFcskV4UB98/4+levcMdGzTuCUMucjpnI6EeYppd3Onr+HgPn5n8q56mb0oBGy/3U4hkqPS9Y+I/CncEgfrsfyNW32Sl0SUT08jaouJsbGnsL1GaQ7orgNdrJQooooAooooAooooAooooDxKarPF+arW2lEc8uk/ewGYJ5a8dCaZ8w80vb3jxDsDGkPaMsjPFITlshH6HYZzjGxGc1nPHLLht5E8tvdtZuAWaKcNIp8Tp31MT+izH0qg07iXDLHiUYbuSDGFmicagOuNan57HPyrGbrkIXd2Us7lpLVSe0uGRdIYbGONgcTt13ACjzNOeTPZ+6BrjiMrQxMCOx1tEZlP+u3BVCPuHc53x0OtxcPCW+tdEcKR61AAAEarqGlRsBj5VUvZlv0QHB+DQ2MQjgXA21Md3cgYy7eP7h4Yrt5cBFLOdK5xqPTJ6D57Hao7k7jUl7fojhRGqvIyAZyAMAMT17zL5U49sfEgqW8K4AJeQgbAaQFXb9pq3+RLgzob5H/LVmt+HdXKojaCdO7HAJxk7bEdaqHOlyY7yS3t2bSpRBuMs7KpOSP0mx9KleVOc7Th/D0WRy8rNJI0ca6mBLYUMxwqnSq9TWb8S46zXL3AOljK0yk6TpOvWvXY42/CsubZpQSN85vvRacLmCnGmEQr82AiXH45rIuTOaIrCaSaRXduz7ONV09WYFizE7DujwPWom9jvbrEt07Ih+Ga7l7GPp/2YfdxjwjU1HvPZw/E8t23lGDbQfIySAyv9ET51g0S/N/N78RmRmQJpBSONSzE6jk747zHboB0pjNwmZQGu3S1XHd95crJp8dFuA0p/oAetRcvNkqgrbCO0UjBFspSQgeDXDEzN9Xx6VI+y/gf8I8RUSDMUeZ5icnVpIwrHx1MR16gNQGuey/ls21sJp+8zlmiUggrGfhJB3BYd7HUasdc1Z+OXfZwvJt3VyB4aj3R+eKlNGagebLYm1l/RUuT+iDryfkVP0rS3asj2ToohuerOfMsxP4kmoO653iVituj3DD/VjCD5vjp6gEVRuPcwtdNpGRED3Y841kfec+Xp/wDtLWFgrqPeHwnURrlUH7Ixv6k58811nl6icoYu2bH7N+Z3uorrtYkTsArqBKkh7wckHHw7oOuOvpVXT2nux1XFqwTHxwSJMq+eQNh/Sq++zXllLW0Zuz0dvjKsFDaACEDYGfvMd996yjmzlWK0uGjw0Trujju6l+6ylcAeux8a46ndnXSqo0zl/mCC8XVbyK+PiXcOv6yHcfPpVht33FfMRupbaUOjlZFOVmTuk+jgbMD9c+Oelbl7N+aRxOI6hplix2wGdON8SL6HB28CPka3qT5Maa4NCyG28dsH18qUhavEUW2/jv8Aj4V6Y7/v/t/x51hG2SEZr3SEBpeoUKKKKAKKKKAKKKKAKDRXGoDO/bJwoS2JnVftICGz49mxxIPkMhv2TWBy3lfVvFLZZo3jkGUkVkYeauCpH4E181c7cFFvLHa9kkTQIFeZCzG61AESkEDT47b4JYZIAqsgw4dxSSaaKJpgAzLGHmZmSME+fUD06fKtW457R4JbK6tlBSZB7uAp7SKQatDNFKowQEDHcDw61knCuCNOSLeF5sfE2Mon67nCJ+0RT97aCL/SbpSdvsrQC4f5GbIhX6M/yqFJHgXNclg0jwhC7qE1OCdAzk4AI3OB18qTupb3iJ7eTU6gY7eQxwwIuScCV9MY6nYHNREnMUcX+iW8cZ2xLPi6nyPEa1ESH9WPPrUNxLjEtw2ueWSVvAyMzY9Fz8I9BgUBaLWCzWaNLq7Zwzqre6p9nGCwBZriYDIAJPcRht8VNuIcwPaSyRW8MVo8bvGzKO1uAyEqw94lyV3B+AJVSaUmp3mz7YW9317eILIdv8/b4hl6eLARSf72gIu7v2kcvIzO56u7M7n5s25pq0hNeKKA7W2+wuEQWk0xxmSQDOcZSIZHy7zNWRcK4FcXWTBE7qvxSbLEnj35WwifUitO4HrteGpGGRu+wLxurocksdLjZt9tttj1oC4cz+0SK2XLHPXSMZLEfyUz09T+NVS69sckPZlIUZXyWUnSdI6bgbE/WqNxfmthK3ZQQK4ynbOnbSkKSO6JcpH1+4oPqaqzOTjPgMD5VSG12vL/AArjSm4gV7eQn7RYyqlW9UIK/UDep/gHJFlZuHAaZ1wVaZtQB8CEAC59cVjvs34i8N+irnEmUYeB2JB+mPzq9e0Lg91exxC3OysxaPVpDZxpbfY4wfxqFLRzp7T04bPHEYWlLKHchwgRCxUYyDqbuttsOm9TfF4LbiMKi4QOpAZCcq66hnKsN1OCKoX8Fh0gjvI45pIY0BkcFjk/dz94fOovj3Lt7NxKO4jfEY7Mq2vHZKAupQvrgnbrnerTqyWrosD+y+w1ankuCo30F004/W05x9aiW9plrw5hbcLt0WEOBJNudW4DMo6yHH3mPh4inXtH4pJFYuFyNZCE+QPX8qxWoU+sI3lxlGjbxHd0Z+TKaUj4xrypBV1yCDswyPTYjODmovkqcycPtWbcmCLJ8yEAJ/Ku80oUMMqfFrETequCRn5Efma20ZTLnYza0Vh0YBvxGafioDlaQtax5694f0XZR+QqeWssp2iiioUKKKKAKKKKAK43Su1xqAZT1kPtqtuwaC9SOKTGq3kEsYkTvAvExU7HB7TrkZYbVr04qrc8cH99sZ4Md5kJT+cTvR/8QH4mtdGT5q4tx+e5AE8ruq/CmyxJ+pEuET6AVGNKTXgjHWuVk0dJrlLWtq8rhIkaRz0RFZmPyUbmpxeVWiP8dmitf9mxMtz06e7xZKn0cpQFdq08uWUl9ZXFtEjSSRtHdRBVz4iGdM+GVaNv9zSsKWsG8VuZmwp7S9fSmT4rawnbORs0jD0rzfX0twDFNcsI1APYQxpFAM95dMaYUn10/WgGf+T8UO97dRRnfMMGLqfY4wdDCJfrICPKunjNtBtaWik7jtrsi4ffxEOBEvyZX+dJrw2PSpVJXLEAIWCnfxwFOfDb1qftuTtalhA+22hlu+0c/o4XSB6sw6VabI2lyVPivG7i6I94meQD4VJ7ieiRjuoPQAVrnIfD/euCoF+JWkx81c7fgarlvyk+V7PhsgK7mV5NaufBRAwwo+erOPWpe341xKzdEuQYFkfESosIDICqkKgyFxqGwwO9SmFJPspvGOAwQTO93OyBmLLDFC7zHfvAs+mNADn7xI/k9M1ziTwtJ/F0eOPAAEkiyOSOrFgqgZ8gNvWtw47wN7q7C3FvM1qQNbFE1g6TuNPe66fzqu2vI1sJp+2t7lY01GAhJz2hDdwONJ2Ix5UpjUvZF+x/ll57g3LKRHHkKT96QjG3ngZ/EVcfaZypd3cUQs9wrMXj1qmrOnS+WIB04bx8dqjIOfLu10w+7xxIE7mYWQbEDSqDH4084b7WWAHvEKNlgvczGQSdIypLZH4VCiXF+Yo+Epa297E1zOIUMjq5GFywHeP+cOQ3XHTrvSPH+Ur654pFdW7/AGB7J0fWF7FAq6l7POTnBOACDnfFWa7vuG8S93kvLY5IkeFnDEFYie01GJj3AcnDjHj513nH2lW1gAkIW4lKghUYCNVPQs4z4dAPy61bJR6525YN5ZSRoO/s6erLuB9en1r51liKMVYFWUkMpBBBGxBB6HNaYvtlvdeTDbFc/CFlBx5atfX1x9KtXATw/mBxO9sYrmJoy+CcMcgrlgMSKdONxnAqFLZyvZmC0t4m6pFEjfrBQG/PNOeJRdsyIOiN2jH9LBCr+ZP4U5GkfeY+gXB/E9KUt5s5AAA2AHqT1J8T/fW3L0ZSJDgkWiFB6Z/pEt/XUuvSmVuMU9WssqO0UUVChRRRQDK54tDFKI5HCMQpGrIU6iwUaz3dR0t3c5ODT2qfzVwn3u4KaymhbOXTpVkcxyzsFcHfBwRsR1PWqjJHxCxU9iZBqvi57FxNBFZSdY1hkGQyHfup0xv4VdL5M6ldGvVw1ldp7TpcX7D3a4itAjRsGeFrmNiQSh74JXG+BjJ8Kml9pSKLPtbWcG9ANuI2gkBzpGlizrpOXXw8ahot84phOKiv8u7RppYftxLCCZY/drhzGBjJYxqwxuN80gvOdhJGZEuY+zB0lyHVAdu6WZQAdxt61tMyzDOeuVxHxW4Uyw28TD3hXlZgNMh3CIiszEPrGFB2FQ5k4fb/AAJLevv3pCbe3z4Hs0Jkcftp8qv3trktrqGCa3nhkkRimlJELPHJvqAG5wwHT+WazbhnAJJ8kvFCo6tNIqHpnaIZkf8AZU1l8lQrdc1XDKY42W3iPWK2RYEbbGHKd6T9ssad8E4M8igp3FI3kO7NqVchceA7w/trysFjBnae+ZeuAba2G3ie9K4z6RnarXwSQPCjBFQEZCJq0KCT3V1EnA9STXo8XFHJKpHk83NLFBOPbGPAODRNNOsg7Ts2jA1E790HJAwD0H4VcrGxjT4I0X5Ko/PFQHLw/jF3/OJ/8BVqt1r2whFR2Xv5Pn5MkpS3fS+EVjnByL/hwHjKP+bF/ZWk24rNubyP4S4dkgAPkkkADDod6vq8atk3e4gX5yxD+uuF/tL70emm4R+9k9bis99rzYu+F48ZXH/uW1W2LmmyUAm7twD0PbR7/LeqH7VOM2891wxoJo5AkrlyjBgoLwYJI+R/CuORqjvhi0zYbo9ai7g0jc80WerT71Bq/k9qgb8Cc0xk49bNkLcwE+IE0WR9M10i0c5plM55lI4lw31kYf8AFHU3f26PnWit+sqt++q3zzOrcR4aVZW+1PwkHq8XlVluTXXErlL70cMzqMfvZU+OxC37EwExkydhsSVVLgMsoWNsqufMCqjzDwdolLOdYGnS/wB7qq6W+nTw28Oht/Nh2g/8zB+805Ux9onb6Oz1DV2mnR6Z1bfFj64pPBCSk+KGPyZxcFd26KLy1ynPfMOzGiP70zA6B56f5Z9B9SK3Hl3gsVlAIoBgDcsfidj1dj4nYfgB0FN7bi1tjaeDHpLFt+dOLjjcCptPDk7D7WP8evhXjpRR9K2ycgOpNZ9STS3Cl1MW8BsPn/cP3mqzFx6BlWM3NuiLuzGaIePqetTUfNdhFGD73bhPhBEqMM+WQTv1rkjoy0wCngqqf5b2aTJBrkM0gzHGLe61SDfvLmMArsd842NM39pUBW7MMFxJ7mCbgkQxhCCy6e++onKP0B6UZUXeisyvPaXIGscrbW0V4rSdrLK0hhjXGGkXCAFs4xqIz4mmkE3Eb5UMnad28JZJD7tBJZp0UooLMXP8pW28vEk2RtLk06HiMTyGNHVnUEsF304IBBI2B3G3XcUVWuUeEm0mEZcMCt1IFVQqJ2k0TaVHUgZAz6DYUUaoJ2SN1/pkv8xbf8y5pldVGc9cebh9wZcIytHax9mxKPKWmmUmKTOMoHBK4OzDdfFs/NMBeVJS0LQuI5e1UiNHPwgzjMe/Ud7J8q7YpLg4ZYu7Kh7OoQeG6HAYJLMmGAI2bPQ/Onl7wqElD2YBiOqIqWTsmBDZTSRpOQDt5Uz9nUmbe4AIIW7nAIOQQQhBB8t6mLuvXiinFWebK2pOikcXv5bTiKSQSuj3YaKdzpkaRSVGPtQwHQb9a8G3MVjJZJI3YSOJWBCFtQ0kYbGw7i0jzptdWR/2n/XHT67rpiwwlKSa+0YyZZqMWn9siOPySXUNtDIwC2qFIiq4bBCDvHO57i9APGq28DG5IMrlsZ7Qklz9c+tWSfrUH/3s/q/1Ct5/GxLTS7RnD5GR6rfTPH8GYBHaPg9fX5+dT9rxeO2t1Hxsqt3QRtp3wx8Oq+HiKYNTO7OkjGxJPeYHYaFOU64GB165Fc8qWHfGqvY1Ffn2yO0txw/GZ1aRocJ2pRsnSBkjHddtj0H517e4ncoXmJ0jvKXchjt4AEHeoSdiw1k7o24JOWOR44p37y+EKKSDu2FJx06EZ9fCvNGUd9bf3+z0yg9tCQ8FroEz6/jVsgJ0GD07wos+VZZNtLqoJGpiEDYPXTgn99NwJnjc4Ok4AI0MMd1ZMYHeIMkY/aHnWtPDVn+PI1pvYR/JBPVW5Q4+RY8d93z+jpx8txT2blaNih1OCmMaRGMkEHLd3foKtRhrnY0UILojnL2Vx+Xw1ws/aNrUYGyaehHQAeZpWx4S1tJPNHIC0qOHDxalwe8dIV1IO3ianxDXZoMow/Rb59DSUIssZSRlw4ZphMYk6kNkpjB28mPlS0dzMjqVlIUDBVZJF1epGAM/WmUzzoFLggad8mPSSS4XfO2dJ2/RNJmd9LFgdj3TpOGHzrTnhf8AG1/RlQyr+VMe/wAMzyLH251qkgkLAIQCmCuXXYbkjfwx9ZLiPEUurZl+Bj2ZI69SjbHbPX99VWFuzCkHdsnI209PEVJ2MmoMSN8lSRtnBQ5bzz54ztvnwxiySvS3d8jLhg/2Sqt0SFzdSSraqSmLX/N4Q5bdD3+9v8A6Y8a92/HpF4q1xpjLugBBDadkVdu9nPdHj402U0zT/S/2K9M/Hx/rt2vZxhnyb79Mn+DTyQQ3UKmMrdjEhMbFlHe/zZ17fGeuaem2M1hFYu/2MUhlTSoEhZtedTEkEfaN4eVRsJ3qWtHr0PxMS4icF5OV8s9cI4pNecTknmkbtbXEMDqETSoMq7gDBOC2/rVnseEQgynST27a59TyMszZJzIpbS27Mdx4mqTyUf4xeN5y/wDVIav1q9eXHjjouvfyenJklqq/XwRXPttGliiRoiBriBcIqqOp8APStOtnrMOfm+ytATgG8gz5Yw9XFOZYBJHGjGaSVmSJIgGEjJ8aiUkRgjxywxXGVJs6RtxRarQ/xxP5ib/mQ0VA8iceN/MswCovZTqI9WqRNMyJmUg4GrQSAB907nwK8knbPXBUty63dokyFJUWRDsUdQyn5g7VTuPezS3uIriOKSaAXBjaYKwlV2iOUYiXLDHkrKMfSrvRWTRmF9yBcG+luSIJVktjDoiaW2YSgKEnUZIB2P38jPU1VOIcv8Tt+Hw4iu2vFmYTEdncRvD3iGXGrf4B4HrW9UVpSa4ZHFPlHz1xzl4T8Vjhad4rZF7VLu4t2jAkwG0SauzXqoHh5VD2k5ms7q4MtuDbMF7LJDTAkDWh1dN/I9K+naSlt0b4lVvmoP766Rz5Iu0znLBjkqaPmDilq8VraXJMLC6JCoHbVGQcd/u16fk+YcZ9zLw9oY9WrU/Z406uunOdumK+jZ+CW53MEJ+cUX9lMJOAW3/hoP8A0Yv/AK1t+TllVvj/AEYXj443S+T5zhtGe1ubjVGot3VChY6pCzBcpt03pRuGgtZo1xFpul1scK3uwIBwwLYzv6dK+gm4VCvwwxD5RoP6q8tDjoMfLajzZJbNhYoR4RgcXLUphnESztKk3ZwaYSqSx6sGRn0Y6fpD61PHkh3ecCNUjY2/YtM/aSRiPBmOkFvjYY+IbHw6VqskdNnirKRqyrWXL6ROZGJkcvLICQAqGVlZ9CjoMqnUsRjY09aGpV4aRaKuipGHuRhirnY1ImGudjVszQwENKLFTwRV7WKliivXnLSO4kQ6GDxyMpAaOTsy5AZT0z2j/DjdskGqxHyM8bW6vGSiicTywvktq1NAQh7xI7oOB+NackNLpFWGl0bTZhs/AZBDbGUyRySSmOcSRMBAusBZcnAxjfc49RXqLhZPvgWaJlsxqznAmHe3jAJAPd9etbzHHShsUf40Rv1lU/vFRSlF2mVxjJU0YDLw6VILWYiMrdMUjAdtSsG09/uYAz5ZpzbcoXL8XazHY9skYYkySdngqrbN2ec4Yfd863M8s2jnL2lsx82t4CfzWnEfKdlnPudpnz92t8/jpqvPk2t8EWDGujAuHWks1lc3iCMRWzKsgaRg7FioGgBCD8Q6kU8vEe3trKdmhxdnCrrbVEAVGp9ht3hW+2vKVipytlaKfMW1uD+IWpWDhsKfBFEv6saD9wqvzM3+X/EReJi9fJ8/cvcCEPFp7UXKyQkdq91FEWBcqG7JAGYZy5Hidqd8N4RxK54dKwiu0vTKqxRmJYIhCApZy0ijcnWPi8Bt4n6AFFcPyzqrO344XdGW2vIVw17HOI40iW27Ls7mV53E7AhrjTl1zv4OOnhUxwH2Zw28Vqk00sxte1MJUmAK07apG+zOvJO27EY+tXqisGxvYWMVvGI4I0iQdERVVR9BRTiigCiiigCiiigCiiigOMM02ljp1XGGaAi5I6ayRVLSRU2kiraZloiZIqbvFUq8VIPFWkzDRFNFSbRVJtFSbQ1qyURphrnY1ImGudjVslDAQ17WKnohr0sNLFDRYqXSKnCxUskVZstCMcVOY4qVSKnEcVZbNpHiOOncUddjipwoxWGzSQKMV2iioUKKKKAKKKKAKKKKAKKKKAKKKKAKKKKAKKKKA4RSbx0rRQDJ4qRaKpIrSbRVbJRGNFSZhqTaGkzDWrJRG9jR2NSBho7GlkojxDXsQ09ENehDSxQ0WKlVip0sNKrFUstDdIqXSOlAK7UspwCu0UVChRRRQBRRRQBRRRQBRRRQBRRRQBRRRQBRRRQBRRRQBRRRQBRRRQBXMV2igOaa5pFeqKA5poxXaKAKKKKAKKKKAKKKKAKKKKAKKKKAKKKKAKKKKA//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7" name="Picture 2"/>
          <p:cNvPicPr>
            <a:picLocks noChangeAspect="1" noChangeArrowheads="1"/>
          </p:cNvPicPr>
          <p:nvPr/>
        </p:nvPicPr>
        <p:blipFill>
          <a:blip r:embed="rId4" cstate="print"/>
          <a:srcRect l="4596" t="33785" r="50026" b="14653"/>
          <a:stretch>
            <a:fillRect/>
          </a:stretch>
        </p:blipFill>
        <p:spPr bwMode="auto">
          <a:xfrm>
            <a:off x="714348" y="214290"/>
            <a:ext cx="1214446" cy="1034979"/>
          </a:xfrm>
          <a:prstGeom prst="rect">
            <a:avLst/>
          </a:prstGeom>
          <a:noFill/>
          <a:ln w="9525">
            <a:noFill/>
            <a:miter lim="800000"/>
            <a:headEnd/>
            <a:tailEnd/>
          </a:ln>
          <a:effectLst/>
        </p:spPr>
      </p:pic>
    </p:spTree>
  </p:cSld>
  <p:clrMapOvr>
    <a:masterClrMapping/>
  </p:clrMapOvr>
  <p:transition spd="slow" advTm="23000">
    <p:newsflash/>
    <p:sndAc>
      <p:stSnd>
        <p:snd r:embed="rId2" name="camera.wav"/>
      </p:stSnd>
    </p:sndAc>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l">
  <a:themeElements>
    <a:clrScheme name="Civi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l">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l">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460</TotalTime>
  <Words>1952</Words>
  <Application>Microsoft Office PowerPoint</Application>
  <PresentationFormat>Presentación en pantalla (4:3)</PresentationFormat>
  <Paragraphs>202</Paragraphs>
  <Slides>27</Slides>
  <Notes>1</Notes>
  <HiddenSlides>0</HiddenSlides>
  <MMClips>0</MMClips>
  <ScaleCrop>false</ScaleCrop>
  <HeadingPairs>
    <vt:vector size="4" baseType="variant">
      <vt:variant>
        <vt:lpstr>Tema</vt:lpstr>
      </vt:variant>
      <vt:variant>
        <vt:i4>1</vt:i4>
      </vt:variant>
      <vt:variant>
        <vt:lpstr>Títulos de diapositiva</vt:lpstr>
      </vt:variant>
      <vt:variant>
        <vt:i4>27</vt:i4>
      </vt:variant>
    </vt:vector>
  </HeadingPairs>
  <TitlesOfParts>
    <vt:vector size="28" baseType="lpstr">
      <vt:lpstr>Civil</vt:lpstr>
      <vt:lpstr>Estrategia de promoción de control social a la gestión pública y ejecución de actividades de control social del programa de planeación local y presupuesto participativo  Comuna 5 – Medellín  Convenio entre la Secretaría de Participación Ciudadana de la Alcaldía de Medellín, la Universidad de Antioquia, y la Junta de Acción Comunal del barrio Castilla  </vt:lpstr>
      <vt:lpstr>INTEGRANTES:</vt:lpstr>
      <vt:lpstr>OPERADOR O COOPERANTE</vt:lpstr>
      <vt:lpstr>INFORMACION SOLICITADA</vt:lpstr>
      <vt:lpstr>RECURSOS</vt:lpstr>
      <vt:lpstr>COMPONENTE</vt:lpstr>
      <vt:lpstr>Aportes:</vt:lpstr>
      <vt:lpstr>VALOR DEL CONTRATO O CONVENIO DE ASOCIACION</vt:lpstr>
      <vt:lpstr>CONVENIO DE ASOCIACION</vt:lpstr>
      <vt:lpstr>CONVENIO DE ASOCIACION</vt:lpstr>
      <vt:lpstr>RESPONSABLES DESDE LA ALCALDIA</vt:lpstr>
      <vt:lpstr>TIEMPO DE EJECUCION</vt:lpstr>
      <vt:lpstr>BENEFICIARIOS DIRECTOS</vt:lpstr>
      <vt:lpstr>BITACORA</vt:lpstr>
      <vt:lpstr>INFORMACION SOLICITADA</vt:lpstr>
      <vt:lpstr>ANALISIS CARTA DE PRESENTACION ENTREGADA POR JAC CASTILLA COMO EQUIPO DE TRABAJO</vt:lpstr>
      <vt:lpstr>Reunión con JORGE IGNACIO CORREA, REPRESENTANTE LEGAL CORPUTRI</vt:lpstr>
      <vt:lpstr>REUNIÓN ENTRE HUMBERTO Y MI PERSONA EN BIBLIOTECA CONFENALCO</vt:lpstr>
      <vt:lpstr>REUNION DEL EQUIPO DE CONTROL EN BIBLIOTECA CONFENALCO</vt:lpstr>
      <vt:lpstr>INVESTIGACION HISTORIA TELEBOYACA CON JULIO ZULETA</vt:lpstr>
      <vt:lpstr>REUNION DEL EQUIPO DE CONTROL EN BIBLIOTECA CONFENALCO</vt:lpstr>
      <vt:lpstr>DESARROLLO</vt:lpstr>
      <vt:lpstr>INVESTIGACION HISTORIA TELECASTILLA CON EL PRESIDENTE DE LA CORPORACION DESARROLLO TEMA  AUDIOVISUALES</vt:lpstr>
      <vt:lpstr>DESARROLLO</vt:lpstr>
      <vt:lpstr>INVESTIGACION HISTORIA PARABOLICA FRANZEA CON LA VICEPRESIDENTE</vt:lpstr>
      <vt:lpstr>DESARROLLO</vt:lpstr>
      <vt:lpstr>DESARROLLO</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AVANCE DE HALLAZGOS</dc:title>
  <dc:creator>home</dc:creator>
  <cp:lastModifiedBy>HP</cp:lastModifiedBy>
  <cp:revision>51</cp:revision>
  <dcterms:created xsi:type="dcterms:W3CDTF">2014-02-04T22:56:22Z</dcterms:created>
  <dcterms:modified xsi:type="dcterms:W3CDTF">2014-02-07T16:37:16Z</dcterms:modified>
</cp:coreProperties>
</file>